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8288000" cy="10287000"/>
  <p:notesSz cx="6858000" cy="9144000"/>
  <p:embeddedFontLst>
    <p:embeddedFont>
      <p:font typeface="Ample Display" panose="020B0604020202020204" charset="-128"/>
      <p:regular r:id="rId22"/>
    </p:embeddedFont>
    <p:embeddedFont>
      <p:font typeface="Anonymous Pro" panose="020B0604020202020204" charset="0"/>
      <p:regular r:id="rId23"/>
    </p:embeddedFont>
    <p:embeddedFont>
      <p:font typeface="Anonymous Pro Bold" panose="020B0604020202020204" charset="0"/>
      <p:regular r:id="rId24"/>
    </p:embeddedFont>
    <p:embeddedFont>
      <p:font typeface="Avenir" panose="020B0604020202020204" charset="0"/>
      <p:regular r:id="rId25"/>
    </p:embeddedFont>
    <p:embeddedFont>
      <p:font typeface="Avenir Light" panose="020B0604020202020204" charset="0"/>
      <p:regular r:id="rId26"/>
    </p:embeddedFont>
    <p:embeddedFont>
      <p:font typeface="Calibri" panose="020F0502020204030204" pitchFamily="34" charset="0"/>
      <p:regular r:id="rId27"/>
      <p:bold r:id="rId28"/>
      <p:italic r:id="rId29"/>
      <p:boldItalic r:id="rId30"/>
    </p:embeddedFont>
    <p:embeddedFont>
      <p:font typeface="Hagrid Light" panose="020B0604020202020204" charset="0"/>
      <p:regular r:id="rId31"/>
    </p:embeddedFont>
    <p:embeddedFont>
      <p:font typeface="Hagrid Medium" panose="020B0604020202020204" charset="0"/>
      <p:regular r:id="rId32"/>
    </p:embeddedFont>
    <p:embeddedFont>
      <p:font typeface="Hagrid Ultra-Bold" panose="020B0604020202020204" charset="0"/>
      <p:regular r:id="rId33"/>
    </p:embeddedFont>
    <p:embeddedFont>
      <p:font typeface="Quicksand 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9" d="100"/>
          <a:sy n="49" d="100"/>
        </p:scale>
        <p:origin x="57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font" Target="fonts/font1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8/30/2024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8/30/2024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8/30/2024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8/30/2024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7.svg"/><Relationship Id="rId5" Type="http://schemas.openxmlformats.org/officeDocument/2006/relationships/image" Target="../media/image35.sv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13.svg"/></Relationships>
</file>

<file path=ppt/slides/_rels/slide1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39.svg"/><Relationship Id="rId4" Type="http://schemas.openxmlformats.org/officeDocument/2006/relationships/image" Target="../media/image38.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3.svg"/><Relationship Id="rId5" Type="http://schemas.openxmlformats.org/officeDocument/2006/relationships/image" Target="../media/image35.svg"/><Relationship Id="rId10" Type="http://schemas.openxmlformats.org/officeDocument/2006/relationships/image" Target="../media/image12.png"/><Relationship Id="rId4" Type="http://schemas.openxmlformats.org/officeDocument/2006/relationships/image" Target="../media/image34.png"/><Relationship Id="rId9" Type="http://schemas.openxmlformats.org/officeDocument/2006/relationships/image" Target="../media/image21.sv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3.svg"/><Relationship Id="rId5" Type="http://schemas.openxmlformats.org/officeDocument/2006/relationships/image" Target="../media/image35.svg"/><Relationship Id="rId10" Type="http://schemas.openxmlformats.org/officeDocument/2006/relationships/image" Target="../media/image12.png"/><Relationship Id="rId4" Type="http://schemas.openxmlformats.org/officeDocument/2006/relationships/image" Target="../media/image34.png"/><Relationship Id="rId9" Type="http://schemas.openxmlformats.org/officeDocument/2006/relationships/image" Target="../media/image21.svg"/></Relationships>
</file>

<file path=ppt/slides/_rels/slide14.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3.svg"/><Relationship Id="rId5" Type="http://schemas.openxmlformats.org/officeDocument/2006/relationships/image" Target="../media/image35.svg"/><Relationship Id="rId10" Type="http://schemas.openxmlformats.org/officeDocument/2006/relationships/image" Target="../media/image12.png"/><Relationship Id="rId4" Type="http://schemas.openxmlformats.org/officeDocument/2006/relationships/image" Target="../media/image34.png"/><Relationship Id="rId9" Type="http://schemas.openxmlformats.org/officeDocument/2006/relationships/image" Target="../media/image21.svg"/></Relationships>
</file>

<file path=ppt/slides/_rels/slide1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sv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13.svg"/><Relationship Id="rId5" Type="http://schemas.openxmlformats.org/officeDocument/2006/relationships/image" Target="../media/image35.svg"/><Relationship Id="rId10" Type="http://schemas.openxmlformats.org/officeDocument/2006/relationships/image" Target="../media/image12.png"/><Relationship Id="rId4" Type="http://schemas.openxmlformats.org/officeDocument/2006/relationships/image" Target="../media/image34.png"/><Relationship Id="rId9" Type="http://schemas.openxmlformats.org/officeDocument/2006/relationships/image" Target="../media/image37.svg"/></Relationships>
</file>

<file path=ppt/slides/_rels/slide1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svg"/><Relationship Id="rId7" Type="http://schemas.openxmlformats.org/officeDocument/2006/relationships/image" Target="../media/image4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0.png"/><Relationship Id="rId11" Type="http://schemas.openxmlformats.org/officeDocument/2006/relationships/image" Target="../media/image13.svg"/><Relationship Id="rId5" Type="http://schemas.openxmlformats.org/officeDocument/2006/relationships/image" Target="../media/image35.svg"/><Relationship Id="rId10" Type="http://schemas.openxmlformats.org/officeDocument/2006/relationships/image" Target="../media/image12.png"/><Relationship Id="rId4" Type="http://schemas.openxmlformats.org/officeDocument/2006/relationships/image" Target="../media/image34.png"/><Relationship Id="rId9" Type="http://schemas.openxmlformats.org/officeDocument/2006/relationships/image" Target="../media/image21.svg"/></Relationships>
</file>

<file path=ppt/slides/_rels/slide1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4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2.png"/><Relationship Id="rId11" Type="http://schemas.openxmlformats.org/officeDocument/2006/relationships/image" Target="../media/image13.svg"/><Relationship Id="rId5" Type="http://schemas.openxmlformats.org/officeDocument/2006/relationships/image" Target="../media/image39.svg"/><Relationship Id="rId10" Type="http://schemas.openxmlformats.org/officeDocument/2006/relationships/image" Target="../media/image12.png"/><Relationship Id="rId4" Type="http://schemas.openxmlformats.org/officeDocument/2006/relationships/image" Target="../media/image38.png"/><Relationship Id="rId9" Type="http://schemas.openxmlformats.org/officeDocument/2006/relationships/image" Target="../media/image8.svg"/></Relationships>
</file>

<file path=ppt/slides/_rels/slide18.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1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sv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0.jpeg"/><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sv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4.svg"/><Relationship Id="rId10" Type="http://schemas.openxmlformats.org/officeDocument/2006/relationships/image" Target="../media/image45.svg"/><Relationship Id="rId4" Type="http://schemas.openxmlformats.org/officeDocument/2006/relationships/image" Target="../media/image3.png"/><Relationship Id="rId9"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jpeg"/><Relationship Id="rId1" Type="http://schemas.openxmlformats.org/officeDocument/2006/relationships/slideLayout" Target="../slideLayouts/slideLayout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sv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2.svg"/><Relationship Id="rId7" Type="http://schemas.openxmlformats.org/officeDocument/2006/relationships/image" Target="../media/image1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svg"/><Relationship Id="rId4" Type="http://schemas.openxmlformats.org/officeDocument/2006/relationships/image" Target="../media/image14.png"/><Relationship Id="rId9" Type="http://schemas.openxmlformats.org/officeDocument/2006/relationships/image" Target="../media/image19.svg"/></Relationships>
</file>

<file path=ppt/slides/_rels/slide5.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3.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2.svg"/><Relationship Id="rId7" Type="http://schemas.openxmlformats.org/officeDocument/2006/relationships/image" Target="../media/image1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21.svg"/><Relationship Id="rId4" Type="http://schemas.openxmlformats.org/officeDocument/2006/relationships/image" Target="../media/image20.png"/><Relationship Id="rId9"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svg"/><Relationship Id="rId3" Type="http://schemas.openxmlformats.org/officeDocument/2006/relationships/image" Target="../media/image2.svg"/><Relationship Id="rId7" Type="http://schemas.openxmlformats.org/officeDocument/2006/relationships/image" Target="../media/image4.svg"/><Relationship Id="rId12"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png"/><Relationship Id="rId11" Type="http://schemas.openxmlformats.org/officeDocument/2006/relationships/image" Target="../media/image30.svg"/><Relationship Id="rId5" Type="http://schemas.openxmlformats.org/officeDocument/2006/relationships/image" Target="../media/image26.svg"/><Relationship Id="rId10" Type="http://schemas.openxmlformats.org/officeDocument/2006/relationships/image" Target="../media/image29.png"/><Relationship Id="rId4" Type="http://schemas.openxmlformats.org/officeDocument/2006/relationships/image" Target="../media/image25.png"/><Relationship Id="rId9" Type="http://schemas.openxmlformats.org/officeDocument/2006/relationships/image" Target="../media/image28.svg"/><Relationship Id="rId14" Type="http://schemas.openxmlformats.org/officeDocument/2006/relationships/image" Target="../media/image33.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7.svg"/><Relationship Id="rId5" Type="http://schemas.openxmlformats.org/officeDocument/2006/relationships/image" Target="../media/image35.sv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13.svg"/></Relationships>
</file>

<file path=ppt/slides/_rels/slide9.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sv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37.svg"/><Relationship Id="rId5" Type="http://schemas.openxmlformats.org/officeDocument/2006/relationships/image" Target="../media/image35.svg"/><Relationship Id="rId10" Type="http://schemas.openxmlformats.org/officeDocument/2006/relationships/image" Target="../media/image36.png"/><Relationship Id="rId4" Type="http://schemas.openxmlformats.org/officeDocument/2006/relationships/image" Target="../media/image34.png"/><Relationship Id="rId9" Type="http://schemas.openxmlformats.org/officeDocument/2006/relationships/image" Target="../media/image13.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flipH="1" flipV="1">
            <a:off x="13917786" y="-23608"/>
            <a:ext cx="4360246" cy="3540883"/>
          </a:xfrm>
          <a:custGeom>
            <a:avLst/>
            <a:gdLst/>
            <a:ahLst/>
            <a:cxnLst/>
            <a:rect l="l" t="t" r="r" b="b"/>
            <a:pathLst>
              <a:path w="4360246" h="3540883">
                <a:moveTo>
                  <a:pt x="4360245" y="3540883"/>
                </a:moveTo>
                <a:lnTo>
                  <a:pt x="0" y="3540883"/>
                </a:lnTo>
                <a:lnTo>
                  <a:pt x="0" y="0"/>
                </a:lnTo>
                <a:lnTo>
                  <a:pt x="4360245" y="0"/>
                </a:lnTo>
                <a:lnTo>
                  <a:pt x="4360245" y="3540883"/>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2613449" y="6737379"/>
            <a:ext cx="1232637" cy="682573"/>
          </a:xfrm>
          <a:custGeom>
            <a:avLst/>
            <a:gdLst/>
            <a:ahLst/>
            <a:cxnLst/>
            <a:rect l="l" t="t" r="r" b="b"/>
            <a:pathLst>
              <a:path w="1232637" h="682573">
                <a:moveTo>
                  <a:pt x="0" y="0"/>
                </a:moveTo>
                <a:lnTo>
                  <a:pt x="1232637" y="0"/>
                </a:lnTo>
                <a:lnTo>
                  <a:pt x="1232637" y="682573"/>
                </a:lnTo>
                <a:lnTo>
                  <a:pt x="0" y="6825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rot="-10800000">
            <a:off x="14469565" y="6737379"/>
            <a:ext cx="1232637" cy="682573"/>
          </a:xfrm>
          <a:custGeom>
            <a:avLst/>
            <a:gdLst/>
            <a:ahLst/>
            <a:cxnLst/>
            <a:rect l="l" t="t" r="r" b="b"/>
            <a:pathLst>
              <a:path w="1232637" h="682573">
                <a:moveTo>
                  <a:pt x="0" y="0"/>
                </a:moveTo>
                <a:lnTo>
                  <a:pt x="1232637" y="0"/>
                </a:lnTo>
                <a:lnTo>
                  <a:pt x="1232637" y="682573"/>
                </a:lnTo>
                <a:lnTo>
                  <a:pt x="0" y="6825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56351" y="6737379"/>
            <a:ext cx="1232637" cy="682573"/>
          </a:xfrm>
          <a:custGeom>
            <a:avLst/>
            <a:gdLst/>
            <a:ahLst/>
            <a:cxnLst/>
            <a:rect l="l" t="t" r="r" b="b"/>
            <a:pathLst>
              <a:path w="1232637" h="682573">
                <a:moveTo>
                  <a:pt x="0" y="0"/>
                </a:moveTo>
                <a:lnTo>
                  <a:pt x="1232637" y="0"/>
                </a:lnTo>
                <a:lnTo>
                  <a:pt x="1232637" y="682573"/>
                </a:lnTo>
                <a:lnTo>
                  <a:pt x="0" y="6825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rot="-10800000">
            <a:off x="16026663" y="6737379"/>
            <a:ext cx="1232637" cy="682573"/>
          </a:xfrm>
          <a:custGeom>
            <a:avLst/>
            <a:gdLst/>
            <a:ahLst/>
            <a:cxnLst/>
            <a:rect l="l" t="t" r="r" b="b"/>
            <a:pathLst>
              <a:path w="1232637" h="682573">
                <a:moveTo>
                  <a:pt x="0" y="0"/>
                </a:moveTo>
                <a:lnTo>
                  <a:pt x="1232637" y="0"/>
                </a:lnTo>
                <a:lnTo>
                  <a:pt x="1232637" y="682573"/>
                </a:lnTo>
                <a:lnTo>
                  <a:pt x="0" y="68257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8"/>
          <p:cNvSpPr txBox="1"/>
          <p:nvPr/>
        </p:nvSpPr>
        <p:spPr>
          <a:xfrm>
            <a:off x="1783169" y="3783975"/>
            <a:ext cx="14721663" cy="2724804"/>
          </a:xfrm>
          <a:prstGeom prst="rect">
            <a:avLst/>
          </a:prstGeom>
        </p:spPr>
        <p:txBody>
          <a:bodyPr lIns="0" tIns="0" rIns="0" bIns="0" rtlCol="0" anchor="t">
            <a:spAutoFit/>
          </a:bodyPr>
          <a:lstStyle/>
          <a:p>
            <a:pPr algn="ctr">
              <a:lnSpc>
                <a:spcPts val="10468"/>
              </a:lnSpc>
            </a:pPr>
            <a:r>
              <a:rPr lang="en-US" sz="9102">
                <a:solidFill>
                  <a:srgbClr val="5CE1E6"/>
                </a:solidFill>
                <a:latin typeface="Hagrid Ultra-Bold"/>
                <a:ea typeface="Hagrid Ultra-Bold"/>
                <a:cs typeface="Hagrid Ultra-Bold"/>
                <a:sym typeface="Hagrid Ultra-Bold"/>
              </a:rPr>
              <a:t>ELEVATING FITNESS WITH EMOTIONS</a:t>
            </a:r>
          </a:p>
        </p:txBody>
      </p:sp>
      <p:sp>
        <p:nvSpPr>
          <p:cNvPr id="9" name="TextBox 9"/>
          <p:cNvSpPr txBox="1"/>
          <p:nvPr/>
        </p:nvSpPr>
        <p:spPr>
          <a:xfrm>
            <a:off x="3580568" y="6738623"/>
            <a:ext cx="11154514" cy="563879"/>
          </a:xfrm>
          <a:prstGeom prst="rect">
            <a:avLst/>
          </a:prstGeom>
        </p:spPr>
        <p:txBody>
          <a:bodyPr lIns="0" tIns="0" rIns="0" bIns="0" rtlCol="0" anchor="t">
            <a:spAutoFit/>
          </a:bodyPr>
          <a:lstStyle/>
          <a:p>
            <a:pPr algn="ctr">
              <a:lnSpc>
                <a:spcPts val="4620"/>
              </a:lnSpc>
            </a:pPr>
            <a:r>
              <a:rPr lang="en-US" sz="3300">
                <a:solidFill>
                  <a:srgbClr val="FFFFFF"/>
                </a:solidFill>
                <a:latin typeface="Quicksand Bold"/>
                <a:ea typeface="Quicksand Bold"/>
                <a:cs typeface="Quicksand Bold"/>
                <a:sym typeface="Quicksand Bold"/>
              </a:rPr>
              <a:t>A NEW PARADIGM IN PERSONALIZED WORKOUTS</a:t>
            </a:r>
          </a:p>
        </p:txBody>
      </p:sp>
      <p:sp>
        <p:nvSpPr>
          <p:cNvPr id="10" name="Freeform 10"/>
          <p:cNvSpPr/>
          <p:nvPr/>
        </p:nvSpPr>
        <p:spPr>
          <a:xfrm>
            <a:off x="1056351" y="2431296"/>
            <a:ext cx="1468803" cy="1314579"/>
          </a:xfrm>
          <a:custGeom>
            <a:avLst/>
            <a:gdLst/>
            <a:ahLst/>
            <a:cxnLst/>
            <a:rect l="l" t="t" r="r" b="b"/>
            <a:pathLst>
              <a:path w="1468803" h="1314579">
                <a:moveTo>
                  <a:pt x="0" y="0"/>
                </a:moveTo>
                <a:lnTo>
                  <a:pt x="1468803" y="0"/>
                </a:lnTo>
                <a:lnTo>
                  <a:pt x="1468803" y="1314579"/>
                </a:lnTo>
                <a:lnTo>
                  <a:pt x="0" y="131457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1"/>
          <p:cNvSpPr/>
          <p:nvPr/>
        </p:nvSpPr>
        <p:spPr>
          <a:xfrm flipH="1" flipV="1">
            <a:off x="14967800" y="2431296"/>
            <a:ext cx="1468803" cy="1314579"/>
          </a:xfrm>
          <a:custGeom>
            <a:avLst/>
            <a:gdLst/>
            <a:ahLst/>
            <a:cxnLst/>
            <a:rect l="l" t="t" r="r" b="b"/>
            <a:pathLst>
              <a:path w="1468803" h="1314579">
                <a:moveTo>
                  <a:pt x="1468804" y="1314579"/>
                </a:moveTo>
                <a:lnTo>
                  <a:pt x="0" y="1314579"/>
                </a:lnTo>
                <a:lnTo>
                  <a:pt x="0" y="0"/>
                </a:lnTo>
                <a:lnTo>
                  <a:pt x="1468804" y="0"/>
                </a:lnTo>
                <a:lnTo>
                  <a:pt x="1468804" y="131457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2" name="Freeform 12"/>
          <p:cNvSpPr/>
          <p:nvPr/>
        </p:nvSpPr>
        <p:spPr>
          <a:xfrm>
            <a:off x="0" y="6746117"/>
            <a:ext cx="4360246" cy="3540883"/>
          </a:xfrm>
          <a:custGeom>
            <a:avLst/>
            <a:gdLst/>
            <a:ahLst/>
            <a:cxnLst/>
            <a:rect l="l" t="t" r="r" b="b"/>
            <a:pathLst>
              <a:path w="4360246" h="3540883">
                <a:moveTo>
                  <a:pt x="0" y="0"/>
                </a:moveTo>
                <a:lnTo>
                  <a:pt x="4360246" y="0"/>
                </a:lnTo>
                <a:lnTo>
                  <a:pt x="4360246" y="3540883"/>
                </a:lnTo>
                <a:lnTo>
                  <a:pt x="0" y="35408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3" name="Freeform 13"/>
          <p:cNvSpPr/>
          <p:nvPr/>
        </p:nvSpPr>
        <p:spPr>
          <a:xfrm>
            <a:off x="7165681" y="1217951"/>
            <a:ext cx="3828732" cy="1057766"/>
          </a:xfrm>
          <a:custGeom>
            <a:avLst/>
            <a:gdLst/>
            <a:ahLst/>
            <a:cxnLst/>
            <a:rect l="l" t="t" r="r" b="b"/>
            <a:pathLst>
              <a:path w="3828732" h="1057766">
                <a:moveTo>
                  <a:pt x="0" y="0"/>
                </a:moveTo>
                <a:lnTo>
                  <a:pt x="3828732" y="0"/>
                </a:lnTo>
                <a:lnTo>
                  <a:pt x="3828732" y="1057766"/>
                </a:lnTo>
                <a:lnTo>
                  <a:pt x="0" y="1057766"/>
                </a:lnTo>
                <a:lnTo>
                  <a:pt x="0" y="0"/>
                </a:lnTo>
                <a:close/>
              </a:path>
            </a:pathLst>
          </a:custGeom>
          <a:blipFill>
            <a:blip r:embed="rId10"/>
            <a:stretch>
              <a:fillRect t="-7461" b="-7461"/>
            </a:stretch>
          </a:blipFill>
        </p:spPr>
      </p:sp>
      <p:sp>
        <p:nvSpPr>
          <p:cNvPr id="14" name="TextBox 14"/>
          <p:cNvSpPr txBox="1"/>
          <p:nvPr/>
        </p:nvSpPr>
        <p:spPr>
          <a:xfrm>
            <a:off x="7577029" y="1426032"/>
            <a:ext cx="3161592" cy="1005264"/>
          </a:xfrm>
          <a:prstGeom prst="rect">
            <a:avLst/>
          </a:prstGeom>
        </p:spPr>
        <p:txBody>
          <a:bodyPr lIns="0" tIns="0" rIns="0" bIns="0" rtlCol="0" anchor="t">
            <a:spAutoFit/>
          </a:bodyPr>
          <a:lstStyle/>
          <a:p>
            <a:pPr algn="ctr">
              <a:lnSpc>
                <a:spcPts val="3916"/>
              </a:lnSpc>
            </a:pPr>
            <a:r>
              <a:rPr lang="en-US" sz="2797">
                <a:solidFill>
                  <a:srgbClr val="FFFFFF"/>
                </a:solidFill>
                <a:latin typeface="Hagrid Ultra-Bold"/>
                <a:ea typeface="Hagrid Ultra-Bold"/>
                <a:cs typeface="Hagrid Ultra-Bold"/>
                <a:sym typeface="Hagrid Ultra-Bold"/>
              </a:rPr>
              <a:t>AndroNova ✨</a:t>
            </a:r>
          </a:p>
          <a:p>
            <a:pPr algn="ctr">
              <a:lnSpc>
                <a:spcPts val="3916"/>
              </a:lnSpc>
            </a:pPr>
            <a:endParaRPr lang="en-US" sz="2797">
              <a:solidFill>
                <a:srgbClr val="FFFFFF"/>
              </a:solidFill>
              <a:latin typeface="Hagrid Ultra-Bold"/>
              <a:ea typeface="Hagrid Ultra-Bold"/>
              <a:cs typeface="Hagrid Ultra-Bold"/>
              <a:sym typeface="Hagrid Ultra-Bo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147476" y="-47215"/>
            <a:ext cx="18268063" cy="10334215"/>
          </a:xfrm>
          <a:custGeom>
            <a:avLst/>
            <a:gdLst/>
            <a:ahLst/>
            <a:cxnLst/>
            <a:rect l="l" t="t" r="r" b="b"/>
            <a:pathLst>
              <a:path w="18268063" h="10334215">
                <a:moveTo>
                  <a:pt x="0" y="0"/>
                </a:moveTo>
                <a:lnTo>
                  <a:pt x="18268063" y="0"/>
                </a:lnTo>
                <a:lnTo>
                  <a:pt x="18268063" y="10334215"/>
                </a:lnTo>
                <a:lnTo>
                  <a:pt x="0" y="10334215"/>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1349027" y="3667269"/>
            <a:ext cx="7085931" cy="3914977"/>
          </a:xfrm>
          <a:custGeom>
            <a:avLst/>
            <a:gdLst/>
            <a:ahLst/>
            <a:cxnLst/>
            <a:rect l="l" t="t" r="r" b="b"/>
            <a:pathLst>
              <a:path w="7085931" h="3914977">
                <a:moveTo>
                  <a:pt x="0" y="0"/>
                </a:moveTo>
                <a:lnTo>
                  <a:pt x="7085932" y="0"/>
                </a:lnTo>
                <a:lnTo>
                  <a:pt x="7085932" y="3914977"/>
                </a:lnTo>
                <a:lnTo>
                  <a:pt x="0" y="3914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191625"/>
            <a:ext cx="6430950" cy="553105"/>
          </a:xfrm>
          <a:custGeom>
            <a:avLst/>
            <a:gdLst/>
            <a:ahLst/>
            <a:cxnLst/>
            <a:rect l="l" t="t" r="r" b="b"/>
            <a:pathLst>
              <a:path w="6430950" h="553105">
                <a:moveTo>
                  <a:pt x="0" y="0"/>
                </a:moveTo>
                <a:lnTo>
                  <a:pt x="6430950" y="0"/>
                </a:lnTo>
                <a:lnTo>
                  <a:pt x="6430950" y="553105"/>
                </a:lnTo>
                <a:lnTo>
                  <a:pt x="0" y="553105"/>
                </a:lnTo>
                <a:lnTo>
                  <a:pt x="0" y="0"/>
                </a:lnTo>
                <a:close/>
              </a:path>
            </a:pathLst>
          </a:custGeom>
          <a:blipFill>
            <a:blip r:embed="rId6">
              <a:extLst>
                <a:ext uri="{96DAC541-7B7A-43D3-8B79-37D633B846F1}">
                  <asvg:svgBlip xmlns:asvg="http://schemas.microsoft.com/office/drawing/2016/SVG/main" r:embed="rId7"/>
                </a:ext>
              </a:extLst>
            </a:blip>
            <a:stretch>
              <a:fillRect l="-2694"/>
            </a:stretch>
          </a:blipFill>
        </p:spPr>
      </p:sp>
      <p:sp>
        <p:nvSpPr>
          <p:cNvPr id="5" name="Freeform 5"/>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6">
              <a:extLst>
                <a:ext uri="{96DAC541-7B7A-43D3-8B79-37D633B846F1}">
                  <asvg:svgBlip xmlns:asvg="http://schemas.microsoft.com/office/drawing/2016/SVG/main" r:embed="rId7"/>
                </a:ext>
              </a:extLst>
            </a:blip>
            <a:stretch>
              <a:fillRect l="-2694"/>
            </a:stretch>
          </a:blipFill>
        </p:spPr>
      </p:sp>
      <p:sp>
        <p:nvSpPr>
          <p:cNvPr id="6" name="Freeform 6"/>
          <p:cNvSpPr/>
          <p:nvPr/>
        </p:nvSpPr>
        <p:spPr>
          <a:xfrm>
            <a:off x="10220497" y="3633932"/>
            <a:ext cx="7085931" cy="3914977"/>
          </a:xfrm>
          <a:custGeom>
            <a:avLst/>
            <a:gdLst/>
            <a:ahLst/>
            <a:cxnLst/>
            <a:rect l="l" t="t" r="r" b="b"/>
            <a:pathLst>
              <a:path w="7085931" h="3914977">
                <a:moveTo>
                  <a:pt x="0" y="0"/>
                </a:moveTo>
                <a:lnTo>
                  <a:pt x="7085931" y="0"/>
                </a:lnTo>
                <a:lnTo>
                  <a:pt x="7085931" y="3914977"/>
                </a:lnTo>
                <a:lnTo>
                  <a:pt x="0" y="3914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4543569" y="999469"/>
            <a:ext cx="3838088" cy="0"/>
          </a:xfrm>
          <a:prstGeom prst="line">
            <a:avLst/>
          </a:prstGeom>
          <a:ln w="19050" cap="flat">
            <a:solidFill>
              <a:srgbClr val="5CE1E6"/>
            </a:solidFill>
            <a:prstDash val="solid"/>
            <a:headEnd type="none" w="sm" len="sm"/>
            <a:tailEnd type="none" w="sm" len="sm"/>
          </a:ln>
        </p:spPr>
      </p:sp>
      <p:sp>
        <p:nvSpPr>
          <p:cNvPr id="8" name="Freeform 8"/>
          <p:cNvSpPr/>
          <p:nvPr/>
        </p:nvSpPr>
        <p:spPr>
          <a:xfrm>
            <a:off x="547546" y="598729"/>
            <a:ext cx="801481" cy="801481"/>
          </a:xfrm>
          <a:custGeom>
            <a:avLst/>
            <a:gdLst/>
            <a:ahLst/>
            <a:cxnLst/>
            <a:rect l="l" t="t" r="r" b="b"/>
            <a:pathLst>
              <a:path w="801481" h="801481">
                <a:moveTo>
                  <a:pt x="0" y="0"/>
                </a:moveTo>
                <a:lnTo>
                  <a:pt x="801481" y="0"/>
                </a:lnTo>
                <a:lnTo>
                  <a:pt x="801481" y="801480"/>
                </a:lnTo>
                <a:lnTo>
                  <a:pt x="0" y="801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8093120" y="5094474"/>
            <a:ext cx="2347993" cy="986157"/>
          </a:xfrm>
          <a:custGeom>
            <a:avLst/>
            <a:gdLst/>
            <a:ahLst/>
            <a:cxnLst/>
            <a:rect l="l" t="t" r="r" b="b"/>
            <a:pathLst>
              <a:path w="2347993" h="986157">
                <a:moveTo>
                  <a:pt x="0" y="0"/>
                </a:moveTo>
                <a:lnTo>
                  <a:pt x="2347993" y="0"/>
                </a:lnTo>
                <a:lnTo>
                  <a:pt x="2347993" y="986157"/>
                </a:lnTo>
                <a:lnTo>
                  <a:pt x="0" y="9861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8485727" y="721627"/>
            <a:ext cx="8820702" cy="573405"/>
          </a:xfrm>
          <a:prstGeom prst="rect">
            <a:avLst/>
          </a:prstGeom>
        </p:spPr>
        <p:txBody>
          <a:bodyPr lIns="0" tIns="0" rIns="0" bIns="0" rtlCol="0" anchor="t">
            <a:spAutoFit/>
          </a:bodyPr>
          <a:lstStyle/>
          <a:p>
            <a:pPr algn="ctr">
              <a:lnSpc>
                <a:spcPts val="4213"/>
              </a:lnSpc>
            </a:pPr>
            <a:r>
              <a:rPr lang="en-US" sz="3510">
                <a:solidFill>
                  <a:srgbClr val="5CE1E6"/>
                </a:solidFill>
                <a:latin typeface="Hagrid Ultra-Bold"/>
                <a:ea typeface="Hagrid Ultra-Bold"/>
                <a:cs typeface="Hagrid Ultra-Bold"/>
                <a:sym typeface="Hagrid Ultra-Bold"/>
              </a:rPr>
              <a:t>TECHNOLOGY BEHIND IT ! (CONTD.)</a:t>
            </a:r>
          </a:p>
        </p:txBody>
      </p:sp>
      <p:sp>
        <p:nvSpPr>
          <p:cNvPr id="11" name="TextBox 11"/>
          <p:cNvSpPr txBox="1"/>
          <p:nvPr/>
        </p:nvSpPr>
        <p:spPr>
          <a:xfrm>
            <a:off x="1832133" y="4127756"/>
            <a:ext cx="6119720" cy="598170"/>
          </a:xfrm>
          <a:prstGeom prst="rect">
            <a:avLst/>
          </a:prstGeom>
        </p:spPr>
        <p:txBody>
          <a:bodyPr lIns="0" tIns="0" rIns="0" bIns="0" rtlCol="0" anchor="t">
            <a:spAutoFit/>
          </a:bodyPr>
          <a:lstStyle/>
          <a:p>
            <a:pPr algn="ctr">
              <a:lnSpc>
                <a:spcPts val="4594"/>
              </a:lnSpc>
            </a:pPr>
            <a:r>
              <a:rPr lang="en-US" sz="3828">
                <a:solidFill>
                  <a:srgbClr val="FFFFFF"/>
                </a:solidFill>
                <a:latin typeface="Hagrid Medium"/>
                <a:ea typeface="Hagrid Medium"/>
                <a:cs typeface="Hagrid Medium"/>
                <a:sym typeface="Hagrid Medium"/>
              </a:rPr>
              <a:t>Facial Features</a:t>
            </a:r>
          </a:p>
        </p:txBody>
      </p:sp>
      <p:sp>
        <p:nvSpPr>
          <p:cNvPr id="12" name="TextBox 12"/>
          <p:cNvSpPr txBox="1"/>
          <p:nvPr/>
        </p:nvSpPr>
        <p:spPr>
          <a:xfrm>
            <a:off x="1690866" y="5081588"/>
            <a:ext cx="6402254" cy="2057400"/>
          </a:xfrm>
          <a:prstGeom prst="rect">
            <a:avLst/>
          </a:prstGeom>
        </p:spPr>
        <p:txBody>
          <a:bodyPr lIns="0" tIns="0" rIns="0" bIns="0" rtlCol="0" anchor="t">
            <a:spAutoFit/>
          </a:bodyPr>
          <a:lstStyle/>
          <a:p>
            <a:pPr algn="ctr">
              <a:lnSpc>
                <a:spcPts val="3214"/>
              </a:lnSpc>
            </a:pPr>
            <a:r>
              <a:rPr lang="en-US" sz="2679">
                <a:solidFill>
                  <a:srgbClr val="FFFFFF"/>
                </a:solidFill>
                <a:latin typeface="Anonymous Pro"/>
                <a:ea typeface="Anonymous Pro"/>
                <a:cs typeface="Anonymous Pro"/>
                <a:sym typeface="Anonymous Pro"/>
              </a:rPr>
              <a:t>CNNs extract key facial features, focusing on areas like the eyes and mouth, critical for emotion recognition.</a:t>
            </a:r>
          </a:p>
          <a:p>
            <a:pPr algn="ctr">
              <a:lnSpc>
                <a:spcPts val="3454"/>
              </a:lnSpc>
              <a:spcBef>
                <a:spcPct val="0"/>
              </a:spcBef>
            </a:pPr>
            <a:endParaRPr lang="en-US" sz="2679">
              <a:solidFill>
                <a:srgbClr val="FFFFFF"/>
              </a:solidFill>
              <a:latin typeface="Anonymous Pro"/>
              <a:ea typeface="Anonymous Pro"/>
              <a:cs typeface="Anonymous Pro"/>
              <a:sym typeface="Anonymous Pro"/>
            </a:endParaRPr>
          </a:p>
        </p:txBody>
      </p:sp>
      <p:sp>
        <p:nvSpPr>
          <p:cNvPr id="13" name="TextBox 13"/>
          <p:cNvSpPr txBox="1"/>
          <p:nvPr/>
        </p:nvSpPr>
        <p:spPr>
          <a:xfrm>
            <a:off x="11325833" y="4109658"/>
            <a:ext cx="5145367" cy="634365"/>
          </a:xfrm>
          <a:prstGeom prst="rect">
            <a:avLst/>
          </a:prstGeom>
        </p:spPr>
        <p:txBody>
          <a:bodyPr lIns="0" tIns="0" rIns="0" bIns="0" rtlCol="0" anchor="t">
            <a:spAutoFit/>
          </a:bodyPr>
          <a:lstStyle/>
          <a:p>
            <a:pPr algn="ctr">
              <a:lnSpc>
                <a:spcPts val="4834"/>
              </a:lnSpc>
            </a:pPr>
            <a:r>
              <a:rPr lang="en-US" sz="4028">
                <a:solidFill>
                  <a:srgbClr val="FFFFFF"/>
                </a:solidFill>
                <a:latin typeface="Hagrid Medium"/>
                <a:ea typeface="Hagrid Medium"/>
                <a:cs typeface="Hagrid Medium"/>
                <a:sym typeface="Hagrid Medium"/>
              </a:rPr>
              <a:t>Audio Features</a:t>
            </a:r>
          </a:p>
        </p:txBody>
      </p:sp>
      <p:sp>
        <p:nvSpPr>
          <p:cNvPr id="14" name="TextBox 14"/>
          <p:cNvSpPr txBox="1"/>
          <p:nvPr/>
        </p:nvSpPr>
        <p:spPr>
          <a:xfrm>
            <a:off x="10697390" y="5143500"/>
            <a:ext cx="6402254" cy="1952625"/>
          </a:xfrm>
          <a:prstGeom prst="rect">
            <a:avLst/>
          </a:prstGeom>
        </p:spPr>
        <p:txBody>
          <a:bodyPr lIns="0" tIns="0" rIns="0" bIns="0" rtlCol="0" anchor="t">
            <a:spAutoFit/>
          </a:bodyPr>
          <a:lstStyle/>
          <a:p>
            <a:pPr algn="ctr">
              <a:lnSpc>
                <a:spcPts val="3094"/>
              </a:lnSpc>
            </a:pPr>
            <a:r>
              <a:rPr lang="en-US" sz="2579">
                <a:solidFill>
                  <a:srgbClr val="FFFFFF"/>
                </a:solidFill>
                <a:latin typeface="Anonymous Pro"/>
                <a:ea typeface="Anonymous Pro"/>
                <a:cs typeface="Anonymous Pro"/>
                <a:sym typeface="Anonymous Pro"/>
              </a:rPr>
              <a:t>Audio clips are converted into spectrograms, with noise reduction applied to improve clarity for emotional analysis.</a:t>
            </a:r>
          </a:p>
          <a:p>
            <a:pPr algn="ctr">
              <a:lnSpc>
                <a:spcPts val="3094"/>
              </a:lnSpc>
              <a:spcBef>
                <a:spcPct val="0"/>
              </a:spcBef>
            </a:pPr>
            <a:endParaRPr lang="en-US" sz="2579">
              <a:solidFill>
                <a:srgbClr val="FFFFFF"/>
              </a:solidFill>
              <a:latin typeface="Anonymous Pro"/>
              <a:ea typeface="Anonymous Pro"/>
              <a:cs typeface="Anonymous Pro"/>
              <a:sym typeface="Anonymous Pro"/>
            </a:endParaRPr>
          </a:p>
        </p:txBody>
      </p:sp>
      <p:sp>
        <p:nvSpPr>
          <p:cNvPr id="15" name="TextBox 15"/>
          <p:cNvSpPr txBox="1"/>
          <p:nvPr/>
        </p:nvSpPr>
        <p:spPr>
          <a:xfrm>
            <a:off x="1451112" y="654952"/>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16" name="TextBox 16"/>
          <p:cNvSpPr txBox="1"/>
          <p:nvPr/>
        </p:nvSpPr>
        <p:spPr>
          <a:xfrm>
            <a:off x="4751308" y="1791034"/>
            <a:ext cx="8785384" cy="1057337"/>
          </a:xfrm>
          <a:prstGeom prst="rect">
            <a:avLst/>
          </a:prstGeom>
        </p:spPr>
        <p:txBody>
          <a:bodyPr lIns="0" tIns="0" rIns="0" bIns="0" rtlCol="0" anchor="t">
            <a:spAutoFit/>
          </a:bodyPr>
          <a:lstStyle/>
          <a:p>
            <a:pPr algn="ctr">
              <a:lnSpc>
                <a:spcPts val="8396"/>
              </a:lnSpc>
              <a:spcBef>
                <a:spcPct val="0"/>
              </a:spcBef>
            </a:pPr>
            <a:r>
              <a:rPr lang="en-US" sz="5997">
                <a:solidFill>
                  <a:srgbClr val="5CE1E6"/>
                </a:solidFill>
                <a:latin typeface="Hagrid Ultra-Bold"/>
                <a:ea typeface="Hagrid Ultra-Bold"/>
                <a:cs typeface="Hagrid Ultra-Bold"/>
                <a:sym typeface="Hagrid Ultra-Bold"/>
              </a:rPr>
              <a:t>Feature Extraction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5135374" y="2805578"/>
            <a:ext cx="6507346" cy="2773756"/>
          </a:xfrm>
          <a:custGeom>
            <a:avLst/>
            <a:gdLst/>
            <a:ahLst/>
            <a:cxnLst/>
            <a:rect l="l" t="t" r="r" b="b"/>
            <a:pathLst>
              <a:path w="6507346" h="2773756">
                <a:moveTo>
                  <a:pt x="0" y="0"/>
                </a:moveTo>
                <a:lnTo>
                  <a:pt x="6507346" y="0"/>
                </a:lnTo>
                <a:lnTo>
                  <a:pt x="6507346" y="2773756"/>
                </a:lnTo>
                <a:lnTo>
                  <a:pt x="0" y="2773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11790848" y="2881916"/>
            <a:ext cx="6149161" cy="2621080"/>
          </a:xfrm>
          <a:custGeom>
            <a:avLst/>
            <a:gdLst/>
            <a:ahLst/>
            <a:cxnLst/>
            <a:rect l="l" t="t" r="r" b="b"/>
            <a:pathLst>
              <a:path w="6149161" h="2621080">
                <a:moveTo>
                  <a:pt x="0" y="0"/>
                </a:moveTo>
                <a:lnTo>
                  <a:pt x="6149161" y="0"/>
                </a:lnTo>
                <a:lnTo>
                  <a:pt x="6149161" y="2621080"/>
                </a:lnTo>
                <a:lnTo>
                  <a:pt x="0" y="26210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5287294" y="3292470"/>
            <a:ext cx="4208163" cy="276225"/>
          </a:xfrm>
          <a:prstGeom prst="rect">
            <a:avLst/>
          </a:prstGeom>
        </p:spPr>
        <p:txBody>
          <a:bodyPr lIns="0" tIns="0" rIns="0" bIns="0" rtlCol="0" anchor="t">
            <a:spAutoFit/>
          </a:bodyPr>
          <a:lstStyle/>
          <a:p>
            <a:pPr algn="ctr">
              <a:lnSpc>
                <a:spcPts val="2186"/>
              </a:lnSpc>
            </a:pPr>
            <a:r>
              <a:rPr lang="en-US" sz="1821">
                <a:solidFill>
                  <a:srgbClr val="FFFFFF"/>
                </a:solidFill>
                <a:latin typeface="Hagrid Medium"/>
                <a:ea typeface="Hagrid Medium"/>
                <a:cs typeface="Hagrid Medium"/>
                <a:sym typeface="Hagrid Medium"/>
              </a:rPr>
              <a:t>Visual Emotion Recognition</a:t>
            </a:r>
          </a:p>
        </p:txBody>
      </p:sp>
      <p:sp>
        <p:nvSpPr>
          <p:cNvPr id="6" name="TextBox 6"/>
          <p:cNvSpPr txBox="1"/>
          <p:nvPr/>
        </p:nvSpPr>
        <p:spPr>
          <a:xfrm>
            <a:off x="12106567" y="3823035"/>
            <a:ext cx="5418217" cy="1076325"/>
          </a:xfrm>
          <a:prstGeom prst="rect">
            <a:avLst/>
          </a:prstGeom>
        </p:spPr>
        <p:txBody>
          <a:bodyPr lIns="0" tIns="0" rIns="0" bIns="0" rtlCol="0" anchor="t">
            <a:spAutoFit/>
          </a:bodyPr>
          <a:lstStyle/>
          <a:p>
            <a:pPr algn="just">
              <a:lnSpc>
                <a:spcPts val="2165"/>
              </a:lnSpc>
            </a:pPr>
            <a:r>
              <a:rPr lang="en-US" sz="1804">
                <a:solidFill>
                  <a:srgbClr val="FFFFFF"/>
                </a:solidFill>
                <a:latin typeface="Anonymous Pro Bold"/>
                <a:ea typeface="Anonymous Pro Bold"/>
                <a:cs typeface="Anonymous Pro Bold"/>
                <a:sym typeface="Anonymous Pro Bold"/>
              </a:rPr>
              <a:t>LSTM networks analyze temporal audio patterns, understanding how emotions evolve in speech.</a:t>
            </a:r>
          </a:p>
          <a:p>
            <a:pPr algn="just">
              <a:lnSpc>
                <a:spcPts val="2165"/>
              </a:lnSpc>
            </a:pPr>
            <a:endParaRPr lang="en-US" sz="1804">
              <a:solidFill>
                <a:srgbClr val="FFFFFF"/>
              </a:solidFill>
              <a:latin typeface="Anonymous Pro Bold"/>
              <a:ea typeface="Anonymous Pro Bold"/>
              <a:cs typeface="Anonymous Pro Bold"/>
              <a:sym typeface="Anonymous Pro Bold"/>
            </a:endParaRPr>
          </a:p>
        </p:txBody>
      </p:sp>
      <p:sp>
        <p:nvSpPr>
          <p:cNvPr id="7" name="AutoShape 7"/>
          <p:cNvSpPr/>
          <p:nvPr/>
        </p:nvSpPr>
        <p:spPr>
          <a:xfrm>
            <a:off x="4761924" y="998367"/>
            <a:ext cx="3942158" cy="13623"/>
          </a:xfrm>
          <a:prstGeom prst="line">
            <a:avLst/>
          </a:prstGeom>
          <a:ln w="19050" cap="flat">
            <a:solidFill>
              <a:srgbClr val="5CE1E6"/>
            </a:solidFill>
            <a:prstDash val="solid"/>
            <a:headEnd type="none" w="sm" len="sm"/>
            <a:tailEnd type="none" w="sm" len="sm"/>
          </a:ln>
        </p:spPr>
      </p:sp>
      <p:sp>
        <p:nvSpPr>
          <p:cNvPr id="8" name="Freeform 8"/>
          <p:cNvSpPr/>
          <p:nvPr/>
        </p:nvSpPr>
        <p:spPr>
          <a:xfrm>
            <a:off x="765902" y="597626"/>
            <a:ext cx="801481" cy="801481"/>
          </a:xfrm>
          <a:custGeom>
            <a:avLst/>
            <a:gdLst/>
            <a:ahLst/>
            <a:cxnLst/>
            <a:rect l="l" t="t" r="r" b="b"/>
            <a:pathLst>
              <a:path w="801481" h="801481">
                <a:moveTo>
                  <a:pt x="0" y="0"/>
                </a:moveTo>
                <a:lnTo>
                  <a:pt x="801480" y="0"/>
                </a:lnTo>
                <a:lnTo>
                  <a:pt x="801480" y="801481"/>
                </a:lnTo>
                <a:lnTo>
                  <a:pt x="0" y="80148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9"/>
          <p:cNvSpPr txBox="1"/>
          <p:nvPr/>
        </p:nvSpPr>
        <p:spPr>
          <a:xfrm>
            <a:off x="8704082" y="720524"/>
            <a:ext cx="8820702" cy="573405"/>
          </a:xfrm>
          <a:prstGeom prst="rect">
            <a:avLst/>
          </a:prstGeom>
        </p:spPr>
        <p:txBody>
          <a:bodyPr lIns="0" tIns="0" rIns="0" bIns="0" rtlCol="0" anchor="t">
            <a:spAutoFit/>
          </a:bodyPr>
          <a:lstStyle/>
          <a:p>
            <a:pPr algn="ctr">
              <a:lnSpc>
                <a:spcPts val="4213"/>
              </a:lnSpc>
            </a:pPr>
            <a:r>
              <a:rPr lang="en-US" sz="3510">
                <a:solidFill>
                  <a:srgbClr val="5CE1E6"/>
                </a:solidFill>
                <a:latin typeface="Hagrid Ultra-Bold"/>
                <a:ea typeface="Hagrid Ultra-Bold"/>
                <a:cs typeface="Hagrid Ultra-Bold"/>
                <a:sym typeface="Hagrid Ultra-Bold"/>
              </a:rPr>
              <a:t>TECHNOLOGY BEHIND IT ! (CONTD.)</a:t>
            </a:r>
          </a:p>
        </p:txBody>
      </p:sp>
      <p:sp>
        <p:nvSpPr>
          <p:cNvPr id="10" name="TextBox 10"/>
          <p:cNvSpPr txBox="1"/>
          <p:nvPr/>
        </p:nvSpPr>
        <p:spPr>
          <a:xfrm>
            <a:off x="1669467" y="653849"/>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11" name="TextBox 11"/>
          <p:cNvSpPr txBox="1"/>
          <p:nvPr/>
        </p:nvSpPr>
        <p:spPr>
          <a:xfrm>
            <a:off x="253905" y="2892730"/>
            <a:ext cx="5024430" cy="1774886"/>
          </a:xfrm>
          <a:prstGeom prst="rect">
            <a:avLst/>
          </a:prstGeom>
        </p:spPr>
        <p:txBody>
          <a:bodyPr lIns="0" tIns="0" rIns="0" bIns="0" rtlCol="0" anchor="t">
            <a:spAutoFit/>
          </a:bodyPr>
          <a:lstStyle/>
          <a:p>
            <a:pPr algn="ctr">
              <a:lnSpc>
                <a:spcPts val="6856"/>
              </a:lnSpc>
              <a:spcBef>
                <a:spcPct val="0"/>
              </a:spcBef>
            </a:pPr>
            <a:r>
              <a:rPr lang="en-US" sz="4897">
                <a:solidFill>
                  <a:srgbClr val="5CE1E6"/>
                </a:solidFill>
                <a:latin typeface="Hagrid Ultra-Bold"/>
                <a:ea typeface="Hagrid Ultra-Bold"/>
                <a:cs typeface="Hagrid Ultra-Bold"/>
                <a:sym typeface="Hagrid Ultra-Bold"/>
              </a:rPr>
              <a:t>Model Training</a:t>
            </a:r>
          </a:p>
        </p:txBody>
      </p:sp>
      <p:sp>
        <p:nvSpPr>
          <p:cNvPr id="12" name="TextBox 12"/>
          <p:cNvSpPr txBox="1"/>
          <p:nvPr/>
        </p:nvSpPr>
        <p:spPr>
          <a:xfrm>
            <a:off x="5135374" y="3784935"/>
            <a:ext cx="5957692" cy="736235"/>
          </a:xfrm>
          <a:prstGeom prst="rect">
            <a:avLst/>
          </a:prstGeom>
        </p:spPr>
        <p:txBody>
          <a:bodyPr lIns="0" tIns="0" rIns="0" bIns="0" rtlCol="0" anchor="t">
            <a:spAutoFit/>
          </a:bodyPr>
          <a:lstStyle/>
          <a:p>
            <a:pPr algn="ctr">
              <a:lnSpc>
                <a:spcPts val="2995"/>
              </a:lnSpc>
              <a:spcBef>
                <a:spcPct val="0"/>
              </a:spcBef>
            </a:pPr>
            <a:r>
              <a:rPr lang="en-US" sz="2139">
                <a:solidFill>
                  <a:srgbClr val="FFFFFF"/>
                </a:solidFill>
                <a:latin typeface="Anonymous Pro Bold"/>
                <a:ea typeface="Anonymous Pro Bold"/>
                <a:cs typeface="Anonymous Pro Bold"/>
                <a:sym typeface="Anonymous Pro Bold"/>
              </a:rPr>
              <a:t>A fine-tuned CNN model classifies emotions based on facial features.</a:t>
            </a:r>
          </a:p>
        </p:txBody>
      </p:sp>
      <p:sp>
        <p:nvSpPr>
          <p:cNvPr id="13" name="TextBox 13"/>
          <p:cNvSpPr txBox="1"/>
          <p:nvPr/>
        </p:nvSpPr>
        <p:spPr>
          <a:xfrm>
            <a:off x="11790848" y="3292470"/>
            <a:ext cx="4208163" cy="276225"/>
          </a:xfrm>
          <a:prstGeom prst="rect">
            <a:avLst/>
          </a:prstGeom>
        </p:spPr>
        <p:txBody>
          <a:bodyPr lIns="0" tIns="0" rIns="0" bIns="0" rtlCol="0" anchor="t">
            <a:spAutoFit/>
          </a:bodyPr>
          <a:lstStyle/>
          <a:p>
            <a:pPr algn="ctr">
              <a:lnSpc>
                <a:spcPts val="2186"/>
              </a:lnSpc>
            </a:pPr>
            <a:r>
              <a:rPr lang="en-US" sz="1821">
                <a:solidFill>
                  <a:srgbClr val="FFFFFF"/>
                </a:solidFill>
                <a:latin typeface="Hagrid Medium"/>
                <a:ea typeface="Hagrid Medium"/>
                <a:cs typeface="Hagrid Medium"/>
                <a:sym typeface="Hagrid Medium"/>
              </a:rPr>
              <a:t>Audio Emotion Recognition</a:t>
            </a:r>
          </a:p>
        </p:txBody>
      </p:sp>
      <p:sp>
        <p:nvSpPr>
          <p:cNvPr id="14" name="Freeform 14"/>
          <p:cNvSpPr/>
          <p:nvPr/>
        </p:nvSpPr>
        <p:spPr>
          <a:xfrm>
            <a:off x="6727824" y="6484544"/>
            <a:ext cx="6507346" cy="2773756"/>
          </a:xfrm>
          <a:custGeom>
            <a:avLst/>
            <a:gdLst/>
            <a:ahLst/>
            <a:cxnLst/>
            <a:rect l="l" t="t" r="r" b="b"/>
            <a:pathLst>
              <a:path w="6507346" h="2773756">
                <a:moveTo>
                  <a:pt x="0" y="0"/>
                </a:moveTo>
                <a:lnTo>
                  <a:pt x="6507346" y="0"/>
                </a:lnTo>
                <a:lnTo>
                  <a:pt x="6507346" y="2773756"/>
                </a:lnTo>
                <a:lnTo>
                  <a:pt x="0" y="27737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5" name="Freeform 15"/>
          <p:cNvSpPr/>
          <p:nvPr/>
        </p:nvSpPr>
        <p:spPr>
          <a:xfrm>
            <a:off x="253905" y="6484544"/>
            <a:ext cx="6328558" cy="2697548"/>
          </a:xfrm>
          <a:custGeom>
            <a:avLst/>
            <a:gdLst/>
            <a:ahLst/>
            <a:cxnLst/>
            <a:rect l="l" t="t" r="r" b="b"/>
            <a:pathLst>
              <a:path w="6328558" h="2697548">
                <a:moveTo>
                  <a:pt x="0" y="0"/>
                </a:moveTo>
                <a:lnTo>
                  <a:pt x="6328558" y="0"/>
                </a:lnTo>
                <a:lnTo>
                  <a:pt x="6328558" y="2697548"/>
                </a:lnTo>
                <a:lnTo>
                  <a:pt x="0" y="26975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TextBox 16"/>
          <p:cNvSpPr txBox="1"/>
          <p:nvPr/>
        </p:nvSpPr>
        <p:spPr>
          <a:xfrm>
            <a:off x="7177296" y="6907075"/>
            <a:ext cx="4208163" cy="276225"/>
          </a:xfrm>
          <a:prstGeom prst="rect">
            <a:avLst/>
          </a:prstGeom>
        </p:spPr>
        <p:txBody>
          <a:bodyPr lIns="0" tIns="0" rIns="0" bIns="0" rtlCol="0" anchor="t">
            <a:spAutoFit/>
          </a:bodyPr>
          <a:lstStyle/>
          <a:p>
            <a:pPr algn="l">
              <a:lnSpc>
                <a:spcPts val="2186"/>
              </a:lnSpc>
            </a:pPr>
            <a:r>
              <a:rPr lang="en-US" sz="1821">
                <a:solidFill>
                  <a:srgbClr val="FFFFFF"/>
                </a:solidFill>
                <a:latin typeface="Hagrid Medium"/>
                <a:ea typeface="Hagrid Medium"/>
                <a:cs typeface="Hagrid Medium"/>
                <a:sym typeface="Hagrid Medium"/>
              </a:rPr>
              <a:t>Inference</a:t>
            </a:r>
          </a:p>
        </p:txBody>
      </p:sp>
      <p:sp>
        <p:nvSpPr>
          <p:cNvPr id="17" name="TextBox 17"/>
          <p:cNvSpPr txBox="1"/>
          <p:nvPr/>
        </p:nvSpPr>
        <p:spPr>
          <a:xfrm>
            <a:off x="731517" y="7360399"/>
            <a:ext cx="5576290" cy="1107448"/>
          </a:xfrm>
          <a:prstGeom prst="rect">
            <a:avLst/>
          </a:prstGeom>
        </p:spPr>
        <p:txBody>
          <a:bodyPr lIns="0" tIns="0" rIns="0" bIns="0" rtlCol="0" anchor="t">
            <a:spAutoFit/>
          </a:bodyPr>
          <a:lstStyle/>
          <a:p>
            <a:pPr algn="just">
              <a:lnSpc>
                <a:spcPts val="2228"/>
              </a:lnSpc>
            </a:pPr>
            <a:r>
              <a:rPr lang="en-US" sz="1857">
                <a:solidFill>
                  <a:srgbClr val="FFFFFF"/>
                </a:solidFill>
                <a:latin typeface="Anonymous Pro Bold"/>
                <a:ea typeface="Anonymous Pro Bold"/>
                <a:cs typeface="Anonymous Pro Bold"/>
                <a:sym typeface="Anonymous Pro Bold"/>
              </a:rPr>
              <a:t>The trained models process live facial and audio data during workouts, predicting emotional states in real-time.</a:t>
            </a:r>
          </a:p>
          <a:p>
            <a:pPr algn="just">
              <a:lnSpc>
                <a:spcPts val="2228"/>
              </a:lnSpc>
            </a:pPr>
            <a:endParaRPr lang="en-US" sz="1857">
              <a:solidFill>
                <a:srgbClr val="FFFFFF"/>
              </a:solidFill>
              <a:latin typeface="Anonymous Pro Bold"/>
              <a:ea typeface="Anonymous Pro Bold"/>
              <a:cs typeface="Anonymous Pro Bold"/>
              <a:sym typeface="Anonymous Pro Bold"/>
            </a:endParaRPr>
          </a:p>
        </p:txBody>
      </p:sp>
      <p:sp>
        <p:nvSpPr>
          <p:cNvPr id="18" name="TextBox 18"/>
          <p:cNvSpPr txBox="1"/>
          <p:nvPr/>
        </p:nvSpPr>
        <p:spPr>
          <a:xfrm>
            <a:off x="13511395" y="7007481"/>
            <a:ext cx="4428614" cy="1279004"/>
          </a:xfrm>
          <a:prstGeom prst="rect">
            <a:avLst/>
          </a:prstGeom>
        </p:spPr>
        <p:txBody>
          <a:bodyPr lIns="0" tIns="0" rIns="0" bIns="0" rtlCol="0" anchor="t">
            <a:spAutoFit/>
          </a:bodyPr>
          <a:lstStyle/>
          <a:p>
            <a:pPr algn="ctr">
              <a:lnSpc>
                <a:spcPts val="4998"/>
              </a:lnSpc>
              <a:spcBef>
                <a:spcPct val="0"/>
              </a:spcBef>
            </a:pPr>
            <a:r>
              <a:rPr lang="en-US" sz="3570">
                <a:solidFill>
                  <a:srgbClr val="5CE1E6"/>
                </a:solidFill>
                <a:latin typeface="Hagrid Ultra-Bold"/>
                <a:ea typeface="Hagrid Ultra-Bold"/>
                <a:cs typeface="Hagrid Ultra-Bold"/>
                <a:sym typeface="Hagrid Ultra-Bold"/>
              </a:rPr>
              <a:t>Real-Time Implementation</a:t>
            </a:r>
          </a:p>
        </p:txBody>
      </p:sp>
      <p:sp>
        <p:nvSpPr>
          <p:cNvPr id="19" name="TextBox 19"/>
          <p:cNvSpPr txBox="1"/>
          <p:nvPr/>
        </p:nvSpPr>
        <p:spPr>
          <a:xfrm>
            <a:off x="7177296" y="7296137"/>
            <a:ext cx="5608403" cy="962930"/>
          </a:xfrm>
          <a:prstGeom prst="rect">
            <a:avLst/>
          </a:prstGeom>
        </p:spPr>
        <p:txBody>
          <a:bodyPr lIns="0" tIns="0" rIns="0" bIns="0" rtlCol="0" anchor="t">
            <a:spAutoFit/>
          </a:bodyPr>
          <a:lstStyle/>
          <a:p>
            <a:pPr algn="l">
              <a:lnSpc>
                <a:spcPts val="2575"/>
              </a:lnSpc>
              <a:spcBef>
                <a:spcPct val="0"/>
              </a:spcBef>
            </a:pPr>
            <a:r>
              <a:rPr lang="en-US" sz="1839">
                <a:solidFill>
                  <a:srgbClr val="FFFFFF"/>
                </a:solidFill>
                <a:latin typeface="Anonymous Pro Bold"/>
                <a:ea typeface="Anonymous Pro Bold"/>
                <a:cs typeface="Anonymous Pro Bold"/>
                <a:sym typeface="Anonymous Pro Bold"/>
              </a:rPr>
              <a:t>The AI dynamically adjusts workouts based on emotional insights, ensuring a personalized experience.</a:t>
            </a:r>
          </a:p>
        </p:txBody>
      </p:sp>
      <p:sp>
        <p:nvSpPr>
          <p:cNvPr id="20" name="TextBox 20"/>
          <p:cNvSpPr txBox="1"/>
          <p:nvPr/>
        </p:nvSpPr>
        <p:spPr>
          <a:xfrm>
            <a:off x="731517" y="6897550"/>
            <a:ext cx="4330933" cy="293809"/>
          </a:xfrm>
          <a:prstGeom prst="rect">
            <a:avLst/>
          </a:prstGeom>
        </p:spPr>
        <p:txBody>
          <a:bodyPr lIns="0" tIns="0" rIns="0" bIns="0" rtlCol="0" anchor="t">
            <a:spAutoFit/>
          </a:bodyPr>
          <a:lstStyle/>
          <a:p>
            <a:pPr algn="l">
              <a:lnSpc>
                <a:spcPts val="2250"/>
              </a:lnSpc>
            </a:pPr>
            <a:r>
              <a:rPr lang="en-US" sz="1875">
                <a:solidFill>
                  <a:srgbClr val="FFFFFF"/>
                </a:solidFill>
                <a:latin typeface="Hagrid Medium"/>
                <a:ea typeface="Hagrid Medium"/>
                <a:cs typeface="Hagrid Medium"/>
                <a:sym typeface="Hagrid Medium"/>
              </a:rPr>
              <a:t>Integration</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1028700" y="3863133"/>
            <a:ext cx="3800589" cy="2099826"/>
          </a:xfrm>
          <a:custGeom>
            <a:avLst/>
            <a:gdLst/>
            <a:ahLst/>
            <a:cxnLst/>
            <a:rect l="l" t="t" r="r" b="b"/>
            <a:pathLst>
              <a:path w="3800589" h="2099826">
                <a:moveTo>
                  <a:pt x="0" y="0"/>
                </a:moveTo>
                <a:lnTo>
                  <a:pt x="3800589" y="0"/>
                </a:lnTo>
                <a:lnTo>
                  <a:pt x="3800589" y="2099826"/>
                </a:lnTo>
                <a:lnTo>
                  <a:pt x="0" y="2099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152764" y="6375538"/>
            <a:ext cx="3800589" cy="2099826"/>
          </a:xfrm>
          <a:custGeom>
            <a:avLst/>
            <a:gdLst/>
            <a:ahLst/>
            <a:cxnLst/>
            <a:rect l="l" t="t" r="r" b="b"/>
            <a:pathLst>
              <a:path w="3800589" h="2099826">
                <a:moveTo>
                  <a:pt x="0" y="0"/>
                </a:moveTo>
                <a:lnTo>
                  <a:pt x="3800590" y="0"/>
                </a:lnTo>
                <a:lnTo>
                  <a:pt x="3800590" y="2099826"/>
                </a:lnTo>
                <a:lnTo>
                  <a:pt x="0" y="2099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281508" y="3863133"/>
            <a:ext cx="3800589" cy="2099826"/>
          </a:xfrm>
          <a:custGeom>
            <a:avLst/>
            <a:gdLst/>
            <a:ahLst/>
            <a:cxnLst/>
            <a:rect l="l" t="t" r="r" b="b"/>
            <a:pathLst>
              <a:path w="3800589" h="2099826">
                <a:moveTo>
                  <a:pt x="0" y="0"/>
                </a:moveTo>
                <a:lnTo>
                  <a:pt x="3800589" y="0"/>
                </a:lnTo>
                <a:lnTo>
                  <a:pt x="3800589" y="2099826"/>
                </a:lnTo>
                <a:lnTo>
                  <a:pt x="0" y="2099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458711" y="6375538"/>
            <a:ext cx="3800589" cy="2099826"/>
          </a:xfrm>
          <a:custGeom>
            <a:avLst/>
            <a:gdLst/>
            <a:ahLst/>
            <a:cxnLst/>
            <a:rect l="l" t="t" r="r" b="b"/>
            <a:pathLst>
              <a:path w="3800589" h="2099826">
                <a:moveTo>
                  <a:pt x="0" y="0"/>
                </a:moveTo>
                <a:lnTo>
                  <a:pt x="3800589" y="0"/>
                </a:lnTo>
                <a:lnTo>
                  <a:pt x="3800589" y="2099826"/>
                </a:lnTo>
                <a:lnTo>
                  <a:pt x="0" y="2099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475493" y="5962959"/>
            <a:ext cx="2677271" cy="1578475"/>
          </a:xfrm>
          <a:custGeom>
            <a:avLst/>
            <a:gdLst/>
            <a:ahLst/>
            <a:cxnLst/>
            <a:rect l="l" t="t" r="r" b="b"/>
            <a:pathLst>
              <a:path w="2677271" h="1578475">
                <a:moveTo>
                  <a:pt x="0" y="0"/>
                </a:moveTo>
                <a:lnTo>
                  <a:pt x="2677271" y="0"/>
                </a:lnTo>
                <a:lnTo>
                  <a:pt x="2677271" y="1578474"/>
                </a:lnTo>
                <a:lnTo>
                  <a:pt x="0" y="15784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781439" y="5962959"/>
            <a:ext cx="2677271" cy="1578475"/>
          </a:xfrm>
          <a:custGeom>
            <a:avLst/>
            <a:gdLst/>
            <a:ahLst/>
            <a:cxnLst/>
            <a:rect l="l" t="t" r="r" b="b"/>
            <a:pathLst>
              <a:path w="2677271" h="1578475">
                <a:moveTo>
                  <a:pt x="0" y="0"/>
                </a:moveTo>
                <a:lnTo>
                  <a:pt x="2677272" y="0"/>
                </a:lnTo>
                <a:lnTo>
                  <a:pt x="2677272" y="1578474"/>
                </a:lnTo>
                <a:lnTo>
                  <a:pt x="0" y="15784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6604236" y="4797064"/>
            <a:ext cx="2677271" cy="1578475"/>
          </a:xfrm>
          <a:custGeom>
            <a:avLst/>
            <a:gdLst/>
            <a:ahLst/>
            <a:cxnLst/>
            <a:rect l="l" t="t" r="r" b="b"/>
            <a:pathLst>
              <a:path w="2677271" h="1578475">
                <a:moveTo>
                  <a:pt x="0" y="1578474"/>
                </a:moveTo>
                <a:lnTo>
                  <a:pt x="2677272" y="1578474"/>
                </a:lnTo>
                <a:lnTo>
                  <a:pt x="2677272" y="0"/>
                </a:lnTo>
                <a:lnTo>
                  <a:pt x="0" y="0"/>
                </a:lnTo>
                <a:lnTo>
                  <a:pt x="0" y="157847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0" y="9191625"/>
            <a:ext cx="6430950" cy="553105"/>
          </a:xfrm>
          <a:custGeom>
            <a:avLst/>
            <a:gdLst/>
            <a:ahLst/>
            <a:cxnLst/>
            <a:rect l="l" t="t" r="r" b="b"/>
            <a:pathLst>
              <a:path w="6430950" h="553105">
                <a:moveTo>
                  <a:pt x="0" y="0"/>
                </a:moveTo>
                <a:lnTo>
                  <a:pt x="6430950" y="0"/>
                </a:lnTo>
                <a:lnTo>
                  <a:pt x="6430950" y="553105"/>
                </a:lnTo>
                <a:lnTo>
                  <a:pt x="0" y="553105"/>
                </a:lnTo>
                <a:lnTo>
                  <a:pt x="0" y="0"/>
                </a:lnTo>
                <a:close/>
              </a:path>
            </a:pathLst>
          </a:custGeom>
          <a:blipFill>
            <a:blip r:embed="rId8">
              <a:extLst>
                <a:ext uri="{96DAC541-7B7A-43D3-8B79-37D633B846F1}">
                  <asvg:svgBlip xmlns:asvg="http://schemas.microsoft.com/office/drawing/2016/SVG/main" r:embed="rId9"/>
                </a:ext>
              </a:extLst>
            </a:blip>
            <a:stretch>
              <a:fillRect l="-2694"/>
            </a:stretch>
          </a:blipFill>
        </p:spPr>
      </p:sp>
      <p:sp>
        <p:nvSpPr>
          <p:cNvPr id="11" name="Freeform 11"/>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8">
              <a:extLst>
                <a:ext uri="{96DAC541-7B7A-43D3-8B79-37D633B846F1}">
                  <asvg:svgBlip xmlns:asvg="http://schemas.microsoft.com/office/drawing/2016/SVG/main" r:embed="rId9"/>
                </a:ext>
              </a:extLst>
            </a:blip>
            <a:stretch>
              <a:fillRect l="-2694"/>
            </a:stretch>
          </a:blipFill>
        </p:spPr>
      </p:sp>
      <p:sp>
        <p:nvSpPr>
          <p:cNvPr id="12" name="TextBox 12"/>
          <p:cNvSpPr txBox="1"/>
          <p:nvPr/>
        </p:nvSpPr>
        <p:spPr>
          <a:xfrm>
            <a:off x="2022540" y="1862251"/>
            <a:ext cx="14242921" cy="1150620"/>
          </a:xfrm>
          <a:prstGeom prst="rect">
            <a:avLst/>
          </a:prstGeom>
        </p:spPr>
        <p:txBody>
          <a:bodyPr lIns="0" tIns="0" rIns="0" bIns="0" rtlCol="0" anchor="t">
            <a:spAutoFit/>
          </a:bodyPr>
          <a:lstStyle/>
          <a:p>
            <a:pPr algn="ctr">
              <a:lnSpc>
                <a:spcPts val="8640"/>
              </a:lnSpc>
            </a:pPr>
            <a:r>
              <a:rPr lang="en-US" sz="7200">
                <a:solidFill>
                  <a:srgbClr val="5CE1E6"/>
                </a:solidFill>
                <a:latin typeface="Hagrid Ultra-Bold"/>
                <a:ea typeface="Hagrid Ultra-Bold"/>
                <a:cs typeface="Hagrid Ultra-Bold"/>
                <a:sym typeface="Hagrid Ultra-Bold"/>
              </a:rPr>
              <a:t>AUDIO PARAMETERS</a:t>
            </a:r>
          </a:p>
        </p:txBody>
      </p:sp>
      <p:sp>
        <p:nvSpPr>
          <p:cNvPr id="13" name="AutoShape 13"/>
          <p:cNvSpPr/>
          <p:nvPr/>
        </p:nvSpPr>
        <p:spPr>
          <a:xfrm>
            <a:off x="4761924" y="998367"/>
            <a:ext cx="3942158" cy="13623"/>
          </a:xfrm>
          <a:prstGeom prst="line">
            <a:avLst/>
          </a:prstGeom>
          <a:ln w="19050" cap="flat">
            <a:solidFill>
              <a:srgbClr val="5CE1E6"/>
            </a:solidFill>
            <a:prstDash val="solid"/>
            <a:headEnd type="none" w="sm" len="sm"/>
            <a:tailEnd type="none" w="sm" len="sm"/>
          </a:ln>
        </p:spPr>
      </p:sp>
      <p:sp>
        <p:nvSpPr>
          <p:cNvPr id="14" name="Freeform 14"/>
          <p:cNvSpPr/>
          <p:nvPr/>
        </p:nvSpPr>
        <p:spPr>
          <a:xfrm>
            <a:off x="765902" y="597626"/>
            <a:ext cx="801481" cy="801481"/>
          </a:xfrm>
          <a:custGeom>
            <a:avLst/>
            <a:gdLst/>
            <a:ahLst/>
            <a:cxnLst/>
            <a:rect l="l" t="t" r="r" b="b"/>
            <a:pathLst>
              <a:path w="801481" h="801481">
                <a:moveTo>
                  <a:pt x="0" y="0"/>
                </a:moveTo>
                <a:lnTo>
                  <a:pt x="801480" y="0"/>
                </a:lnTo>
                <a:lnTo>
                  <a:pt x="801480" y="801481"/>
                </a:lnTo>
                <a:lnTo>
                  <a:pt x="0" y="801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1669467" y="653849"/>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16" name="TextBox 16"/>
          <p:cNvSpPr txBox="1"/>
          <p:nvPr/>
        </p:nvSpPr>
        <p:spPr>
          <a:xfrm>
            <a:off x="8953354" y="769767"/>
            <a:ext cx="8499872" cy="447675"/>
          </a:xfrm>
          <a:prstGeom prst="rect">
            <a:avLst/>
          </a:prstGeom>
        </p:spPr>
        <p:txBody>
          <a:bodyPr lIns="0" tIns="0" rIns="0" bIns="0" rtlCol="0" anchor="t">
            <a:spAutoFit/>
          </a:bodyPr>
          <a:lstStyle/>
          <a:p>
            <a:pPr algn="ctr">
              <a:lnSpc>
                <a:spcPts val="3479"/>
              </a:lnSpc>
              <a:spcBef>
                <a:spcPct val="0"/>
              </a:spcBef>
            </a:pPr>
            <a:r>
              <a:rPr lang="en-US" sz="2899">
                <a:solidFill>
                  <a:srgbClr val="5CE1E6"/>
                </a:solidFill>
                <a:latin typeface="Hagrid Medium"/>
                <a:ea typeface="Hagrid Medium"/>
                <a:cs typeface="Hagrid Medium"/>
                <a:sym typeface="Hagrid Medium"/>
              </a:rPr>
              <a:t>Technical Parameters for Data Collection</a:t>
            </a:r>
          </a:p>
        </p:txBody>
      </p:sp>
      <p:sp>
        <p:nvSpPr>
          <p:cNvPr id="17" name="TextBox 17"/>
          <p:cNvSpPr txBox="1"/>
          <p:nvPr/>
        </p:nvSpPr>
        <p:spPr>
          <a:xfrm>
            <a:off x="1567382" y="4465371"/>
            <a:ext cx="2647486" cy="885825"/>
          </a:xfrm>
          <a:prstGeom prst="rect">
            <a:avLst/>
          </a:prstGeom>
        </p:spPr>
        <p:txBody>
          <a:bodyPr lIns="0" tIns="0" rIns="0" bIns="0" rtlCol="0" anchor="t">
            <a:spAutoFit/>
          </a:bodyPr>
          <a:lstStyle/>
          <a:p>
            <a:pPr algn="ctr">
              <a:lnSpc>
                <a:spcPts val="3479"/>
              </a:lnSpc>
              <a:spcBef>
                <a:spcPct val="0"/>
              </a:spcBef>
            </a:pPr>
            <a:r>
              <a:rPr lang="en-US" sz="2899">
                <a:solidFill>
                  <a:srgbClr val="FFFFFF"/>
                </a:solidFill>
                <a:latin typeface="Anonymous Pro Bold"/>
                <a:ea typeface="Anonymous Pro Bold"/>
                <a:cs typeface="Anonymous Pro Bold"/>
                <a:sym typeface="Anonymous Pro Bold"/>
              </a:rPr>
              <a:t>Audio Quality and Clarity</a:t>
            </a:r>
          </a:p>
        </p:txBody>
      </p:sp>
      <p:sp>
        <p:nvSpPr>
          <p:cNvPr id="18" name="TextBox 18"/>
          <p:cNvSpPr txBox="1"/>
          <p:nvPr/>
        </p:nvSpPr>
        <p:spPr>
          <a:xfrm>
            <a:off x="5560383" y="7196851"/>
            <a:ext cx="2985351" cy="447675"/>
          </a:xfrm>
          <a:prstGeom prst="rect">
            <a:avLst/>
          </a:prstGeom>
        </p:spPr>
        <p:txBody>
          <a:bodyPr lIns="0" tIns="0" rIns="0" bIns="0" rtlCol="0" anchor="t">
            <a:spAutoFit/>
          </a:bodyPr>
          <a:lstStyle/>
          <a:p>
            <a:pPr algn="ctr">
              <a:lnSpc>
                <a:spcPts val="3479"/>
              </a:lnSpc>
              <a:spcBef>
                <a:spcPct val="0"/>
              </a:spcBef>
            </a:pPr>
            <a:r>
              <a:rPr lang="en-US" sz="2899">
                <a:solidFill>
                  <a:srgbClr val="FFFFFF"/>
                </a:solidFill>
                <a:latin typeface="Anonymous Pro Bold"/>
                <a:ea typeface="Anonymous Pro Bold"/>
                <a:cs typeface="Anonymous Pro Bold"/>
                <a:sym typeface="Anonymous Pro Bold"/>
              </a:rPr>
              <a:t>Sampling Rate</a:t>
            </a:r>
          </a:p>
        </p:txBody>
      </p:sp>
      <p:sp>
        <p:nvSpPr>
          <p:cNvPr id="19" name="TextBox 19"/>
          <p:cNvSpPr txBox="1"/>
          <p:nvPr/>
        </p:nvSpPr>
        <p:spPr>
          <a:xfrm>
            <a:off x="9281508" y="4368851"/>
            <a:ext cx="3800589" cy="1021715"/>
          </a:xfrm>
          <a:prstGeom prst="rect">
            <a:avLst/>
          </a:prstGeom>
        </p:spPr>
        <p:txBody>
          <a:bodyPr lIns="0" tIns="0" rIns="0" bIns="0" rtlCol="0" anchor="t">
            <a:spAutoFit/>
          </a:bodyPr>
          <a:lstStyle/>
          <a:p>
            <a:pPr algn="ctr">
              <a:lnSpc>
                <a:spcPts val="4060"/>
              </a:lnSpc>
              <a:spcBef>
                <a:spcPct val="0"/>
              </a:spcBef>
            </a:pPr>
            <a:r>
              <a:rPr lang="en-US" sz="2900">
                <a:solidFill>
                  <a:srgbClr val="FFFFFF"/>
                </a:solidFill>
                <a:latin typeface="Anonymous Pro Bold"/>
                <a:ea typeface="Anonymous Pro Bold"/>
                <a:cs typeface="Anonymous Pro Bold"/>
                <a:sym typeface="Anonymous Pro Bold"/>
              </a:rPr>
              <a:t>Emotional Range Detection</a:t>
            </a:r>
          </a:p>
        </p:txBody>
      </p:sp>
      <p:sp>
        <p:nvSpPr>
          <p:cNvPr id="20" name="TextBox 20"/>
          <p:cNvSpPr txBox="1"/>
          <p:nvPr/>
        </p:nvSpPr>
        <p:spPr>
          <a:xfrm>
            <a:off x="13458711" y="6881256"/>
            <a:ext cx="3800589" cy="1021715"/>
          </a:xfrm>
          <a:prstGeom prst="rect">
            <a:avLst/>
          </a:prstGeom>
        </p:spPr>
        <p:txBody>
          <a:bodyPr lIns="0" tIns="0" rIns="0" bIns="0" rtlCol="0" anchor="t">
            <a:spAutoFit/>
          </a:bodyPr>
          <a:lstStyle/>
          <a:p>
            <a:pPr algn="ctr">
              <a:lnSpc>
                <a:spcPts val="4060"/>
              </a:lnSpc>
              <a:spcBef>
                <a:spcPct val="0"/>
              </a:spcBef>
            </a:pPr>
            <a:r>
              <a:rPr lang="en-US" sz="2900">
                <a:solidFill>
                  <a:srgbClr val="FFFFFF"/>
                </a:solidFill>
                <a:latin typeface="Anonymous Pro Bold"/>
                <a:ea typeface="Anonymous Pro Bold"/>
                <a:cs typeface="Anonymous Pro Bold"/>
                <a:sym typeface="Anonymous Pro Bold"/>
              </a:rPr>
              <a:t>Voice Activity Detection (VAD)</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1028700" y="3863133"/>
            <a:ext cx="3800589" cy="2099826"/>
          </a:xfrm>
          <a:custGeom>
            <a:avLst/>
            <a:gdLst/>
            <a:ahLst/>
            <a:cxnLst/>
            <a:rect l="l" t="t" r="r" b="b"/>
            <a:pathLst>
              <a:path w="3800589" h="2099826">
                <a:moveTo>
                  <a:pt x="0" y="0"/>
                </a:moveTo>
                <a:lnTo>
                  <a:pt x="3800589" y="0"/>
                </a:lnTo>
                <a:lnTo>
                  <a:pt x="3800589" y="2099826"/>
                </a:lnTo>
                <a:lnTo>
                  <a:pt x="0" y="2099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5152764" y="6375538"/>
            <a:ext cx="3800589" cy="2099826"/>
          </a:xfrm>
          <a:custGeom>
            <a:avLst/>
            <a:gdLst/>
            <a:ahLst/>
            <a:cxnLst/>
            <a:rect l="l" t="t" r="r" b="b"/>
            <a:pathLst>
              <a:path w="3800589" h="2099826">
                <a:moveTo>
                  <a:pt x="0" y="0"/>
                </a:moveTo>
                <a:lnTo>
                  <a:pt x="3800590" y="0"/>
                </a:lnTo>
                <a:lnTo>
                  <a:pt x="3800590" y="2099826"/>
                </a:lnTo>
                <a:lnTo>
                  <a:pt x="0" y="2099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9281508" y="3863133"/>
            <a:ext cx="3800589" cy="2099826"/>
          </a:xfrm>
          <a:custGeom>
            <a:avLst/>
            <a:gdLst/>
            <a:ahLst/>
            <a:cxnLst/>
            <a:rect l="l" t="t" r="r" b="b"/>
            <a:pathLst>
              <a:path w="3800589" h="2099826">
                <a:moveTo>
                  <a:pt x="0" y="0"/>
                </a:moveTo>
                <a:lnTo>
                  <a:pt x="3800589" y="0"/>
                </a:lnTo>
                <a:lnTo>
                  <a:pt x="3800589" y="2099826"/>
                </a:lnTo>
                <a:lnTo>
                  <a:pt x="0" y="2099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3458711" y="6375538"/>
            <a:ext cx="3800589" cy="2099826"/>
          </a:xfrm>
          <a:custGeom>
            <a:avLst/>
            <a:gdLst/>
            <a:ahLst/>
            <a:cxnLst/>
            <a:rect l="l" t="t" r="r" b="b"/>
            <a:pathLst>
              <a:path w="3800589" h="2099826">
                <a:moveTo>
                  <a:pt x="0" y="0"/>
                </a:moveTo>
                <a:lnTo>
                  <a:pt x="3800589" y="0"/>
                </a:lnTo>
                <a:lnTo>
                  <a:pt x="3800589" y="2099826"/>
                </a:lnTo>
                <a:lnTo>
                  <a:pt x="0" y="20998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475493" y="5962959"/>
            <a:ext cx="2677271" cy="1578475"/>
          </a:xfrm>
          <a:custGeom>
            <a:avLst/>
            <a:gdLst/>
            <a:ahLst/>
            <a:cxnLst/>
            <a:rect l="l" t="t" r="r" b="b"/>
            <a:pathLst>
              <a:path w="2677271" h="1578475">
                <a:moveTo>
                  <a:pt x="0" y="0"/>
                </a:moveTo>
                <a:lnTo>
                  <a:pt x="2677271" y="0"/>
                </a:lnTo>
                <a:lnTo>
                  <a:pt x="2677271" y="1578474"/>
                </a:lnTo>
                <a:lnTo>
                  <a:pt x="0" y="15784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10781439" y="5962959"/>
            <a:ext cx="2677271" cy="1578475"/>
          </a:xfrm>
          <a:custGeom>
            <a:avLst/>
            <a:gdLst/>
            <a:ahLst/>
            <a:cxnLst/>
            <a:rect l="l" t="t" r="r" b="b"/>
            <a:pathLst>
              <a:path w="2677271" h="1578475">
                <a:moveTo>
                  <a:pt x="0" y="0"/>
                </a:moveTo>
                <a:lnTo>
                  <a:pt x="2677272" y="0"/>
                </a:lnTo>
                <a:lnTo>
                  <a:pt x="2677272" y="1578474"/>
                </a:lnTo>
                <a:lnTo>
                  <a:pt x="0" y="157847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flipV="1">
            <a:off x="6604236" y="4797064"/>
            <a:ext cx="2677271" cy="1578475"/>
          </a:xfrm>
          <a:custGeom>
            <a:avLst/>
            <a:gdLst/>
            <a:ahLst/>
            <a:cxnLst/>
            <a:rect l="l" t="t" r="r" b="b"/>
            <a:pathLst>
              <a:path w="2677271" h="1578475">
                <a:moveTo>
                  <a:pt x="0" y="1578474"/>
                </a:moveTo>
                <a:lnTo>
                  <a:pt x="2677272" y="1578474"/>
                </a:lnTo>
                <a:lnTo>
                  <a:pt x="2677272" y="0"/>
                </a:lnTo>
                <a:lnTo>
                  <a:pt x="0" y="0"/>
                </a:lnTo>
                <a:lnTo>
                  <a:pt x="0" y="1578474"/>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Freeform 10"/>
          <p:cNvSpPr/>
          <p:nvPr/>
        </p:nvSpPr>
        <p:spPr>
          <a:xfrm>
            <a:off x="0" y="9191625"/>
            <a:ext cx="6430950" cy="553105"/>
          </a:xfrm>
          <a:custGeom>
            <a:avLst/>
            <a:gdLst/>
            <a:ahLst/>
            <a:cxnLst/>
            <a:rect l="l" t="t" r="r" b="b"/>
            <a:pathLst>
              <a:path w="6430950" h="553105">
                <a:moveTo>
                  <a:pt x="0" y="0"/>
                </a:moveTo>
                <a:lnTo>
                  <a:pt x="6430950" y="0"/>
                </a:lnTo>
                <a:lnTo>
                  <a:pt x="6430950" y="553105"/>
                </a:lnTo>
                <a:lnTo>
                  <a:pt x="0" y="553105"/>
                </a:lnTo>
                <a:lnTo>
                  <a:pt x="0" y="0"/>
                </a:lnTo>
                <a:close/>
              </a:path>
            </a:pathLst>
          </a:custGeom>
          <a:blipFill>
            <a:blip r:embed="rId8">
              <a:extLst>
                <a:ext uri="{96DAC541-7B7A-43D3-8B79-37D633B846F1}">
                  <asvg:svgBlip xmlns:asvg="http://schemas.microsoft.com/office/drawing/2016/SVG/main" r:embed="rId9"/>
                </a:ext>
              </a:extLst>
            </a:blip>
            <a:stretch>
              <a:fillRect l="-2694"/>
            </a:stretch>
          </a:blipFill>
        </p:spPr>
      </p:sp>
      <p:sp>
        <p:nvSpPr>
          <p:cNvPr id="11" name="Freeform 11"/>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8">
              <a:extLst>
                <a:ext uri="{96DAC541-7B7A-43D3-8B79-37D633B846F1}">
                  <asvg:svgBlip xmlns:asvg="http://schemas.microsoft.com/office/drawing/2016/SVG/main" r:embed="rId9"/>
                </a:ext>
              </a:extLst>
            </a:blip>
            <a:stretch>
              <a:fillRect l="-2694"/>
            </a:stretch>
          </a:blipFill>
        </p:spPr>
      </p:sp>
      <p:sp>
        <p:nvSpPr>
          <p:cNvPr id="12" name="TextBox 12"/>
          <p:cNvSpPr txBox="1"/>
          <p:nvPr/>
        </p:nvSpPr>
        <p:spPr>
          <a:xfrm>
            <a:off x="3162543" y="1786683"/>
            <a:ext cx="11962914" cy="1152525"/>
          </a:xfrm>
          <a:prstGeom prst="rect">
            <a:avLst/>
          </a:prstGeom>
        </p:spPr>
        <p:txBody>
          <a:bodyPr lIns="0" tIns="0" rIns="0" bIns="0" rtlCol="0" anchor="t">
            <a:spAutoFit/>
          </a:bodyPr>
          <a:lstStyle/>
          <a:p>
            <a:pPr algn="ctr">
              <a:lnSpc>
                <a:spcPts val="8640"/>
              </a:lnSpc>
            </a:pPr>
            <a:r>
              <a:rPr lang="en-US" sz="7200">
                <a:solidFill>
                  <a:srgbClr val="5CE1E6"/>
                </a:solidFill>
                <a:latin typeface="Hagrid Ultra-Bold"/>
                <a:ea typeface="Hagrid Ultra-Bold"/>
                <a:cs typeface="Hagrid Ultra-Bold"/>
                <a:sym typeface="Hagrid Ultra-Bold"/>
              </a:rPr>
              <a:t>VISUAL PARAMETERS</a:t>
            </a:r>
          </a:p>
        </p:txBody>
      </p:sp>
      <p:sp>
        <p:nvSpPr>
          <p:cNvPr id="13" name="TextBox 13"/>
          <p:cNvSpPr txBox="1"/>
          <p:nvPr/>
        </p:nvSpPr>
        <p:spPr>
          <a:xfrm>
            <a:off x="1559667" y="4130314"/>
            <a:ext cx="2738655" cy="1323975"/>
          </a:xfrm>
          <a:prstGeom prst="rect">
            <a:avLst/>
          </a:prstGeom>
        </p:spPr>
        <p:txBody>
          <a:bodyPr lIns="0" tIns="0" rIns="0" bIns="0" rtlCol="0" anchor="t">
            <a:spAutoFit/>
          </a:bodyPr>
          <a:lstStyle/>
          <a:p>
            <a:pPr algn="ctr">
              <a:lnSpc>
                <a:spcPts val="3480"/>
              </a:lnSpc>
            </a:pPr>
            <a:r>
              <a:rPr lang="en-US" sz="2900">
                <a:solidFill>
                  <a:srgbClr val="FFFFFF"/>
                </a:solidFill>
                <a:latin typeface="Anonymous Pro Bold"/>
                <a:ea typeface="Anonymous Pro Bold"/>
                <a:cs typeface="Anonymous Pro Bold"/>
                <a:sym typeface="Anonymous Pro Bold"/>
              </a:rPr>
              <a:t>Facial Landmark Detection</a:t>
            </a:r>
          </a:p>
        </p:txBody>
      </p:sp>
      <p:sp>
        <p:nvSpPr>
          <p:cNvPr id="14" name="TextBox 14"/>
          <p:cNvSpPr txBox="1"/>
          <p:nvPr/>
        </p:nvSpPr>
        <p:spPr>
          <a:xfrm>
            <a:off x="5877364" y="7093758"/>
            <a:ext cx="2351389" cy="447675"/>
          </a:xfrm>
          <a:prstGeom prst="rect">
            <a:avLst/>
          </a:prstGeom>
        </p:spPr>
        <p:txBody>
          <a:bodyPr lIns="0" tIns="0" rIns="0" bIns="0" rtlCol="0" anchor="t">
            <a:spAutoFit/>
          </a:bodyPr>
          <a:lstStyle/>
          <a:p>
            <a:pPr algn="ctr">
              <a:lnSpc>
                <a:spcPts val="3479"/>
              </a:lnSpc>
            </a:pPr>
            <a:r>
              <a:rPr lang="en-US" sz="2899">
                <a:solidFill>
                  <a:srgbClr val="FFFFFF"/>
                </a:solidFill>
                <a:latin typeface="Anonymous Pro Bold"/>
                <a:ea typeface="Anonymous Pro Bold"/>
                <a:cs typeface="Anonymous Pro Bold"/>
                <a:sym typeface="Anonymous Pro Bold"/>
              </a:rPr>
              <a:t>Frame Rate</a:t>
            </a:r>
          </a:p>
        </p:txBody>
      </p:sp>
      <p:sp>
        <p:nvSpPr>
          <p:cNvPr id="15" name="TextBox 15"/>
          <p:cNvSpPr txBox="1"/>
          <p:nvPr/>
        </p:nvSpPr>
        <p:spPr>
          <a:xfrm>
            <a:off x="10006108" y="4349389"/>
            <a:ext cx="2351389" cy="885825"/>
          </a:xfrm>
          <a:prstGeom prst="rect">
            <a:avLst/>
          </a:prstGeom>
        </p:spPr>
        <p:txBody>
          <a:bodyPr lIns="0" tIns="0" rIns="0" bIns="0" rtlCol="0" anchor="t">
            <a:spAutoFit/>
          </a:bodyPr>
          <a:lstStyle/>
          <a:p>
            <a:pPr algn="ctr">
              <a:lnSpc>
                <a:spcPts val="3479"/>
              </a:lnSpc>
            </a:pPr>
            <a:r>
              <a:rPr lang="en-US" sz="2899">
                <a:solidFill>
                  <a:srgbClr val="FFFFFF"/>
                </a:solidFill>
                <a:latin typeface="Anonymous Pro Bold"/>
                <a:ea typeface="Anonymous Pro Bold"/>
                <a:cs typeface="Anonymous Pro Bold"/>
                <a:sym typeface="Anonymous Pro Bold"/>
              </a:rPr>
              <a:t>Lighting Conditions</a:t>
            </a:r>
          </a:p>
        </p:txBody>
      </p:sp>
      <p:sp>
        <p:nvSpPr>
          <p:cNvPr id="16" name="TextBox 16"/>
          <p:cNvSpPr txBox="1"/>
          <p:nvPr/>
        </p:nvSpPr>
        <p:spPr>
          <a:xfrm>
            <a:off x="14183311" y="6758701"/>
            <a:ext cx="2351389" cy="1323975"/>
          </a:xfrm>
          <a:prstGeom prst="rect">
            <a:avLst/>
          </a:prstGeom>
        </p:spPr>
        <p:txBody>
          <a:bodyPr lIns="0" tIns="0" rIns="0" bIns="0" rtlCol="0" anchor="t">
            <a:spAutoFit/>
          </a:bodyPr>
          <a:lstStyle/>
          <a:p>
            <a:pPr algn="ctr">
              <a:lnSpc>
                <a:spcPts val="3479"/>
              </a:lnSpc>
            </a:pPr>
            <a:r>
              <a:rPr lang="en-US" sz="2899">
                <a:solidFill>
                  <a:srgbClr val="FFFFFF"/>
                </a:solidFill>
                <a:latin typeface="Anonymous Pro Bold"/>
                <a:ea typeface="Anonymous Pro Bold"/>
                <a:cs typeface="Anonymous Pro Bold"/>
                <a:sym typeface="Anonymous Pro Bold"/>
              </a:rPr>
              <a:t>Expression Intensity  Measurement</a:t>
            </a:r>
          </a:p>
        </p:txBody>
      </p:sp>
      <p:sp>
        <p:nvSpPr>
          <p:cNvPr id="17" name="AutoShape 17"/>
          <p:cNvSpPr/>
          <p:nvPr/>
        </p:nvSpPr>
        <p:spPr>
          <a:xfrm>
            <a:off x="4761924" y="998367"/>
            <a:ext cx="3942158" cy="13623"/>
          </a:xfrm>
          <a:prstGeom prst="line">
            <a:avLst/>
          </a:prstGeom>
          <a:ln w="19050" cap="flat">
            <a:solidFill>
              <a:srgbClr val="5CE1E6"/>
            </a:solidFill>
            <a:prstDash val="solid"/>
            <a:headEnd type="none" w="sm" len="sm"/>
            <a:tailEnd type="none" w="sm" len="sm"/>
          </a:ln>
        </p:spPr>
      </p:sp>
      <p:sp>
        <p:nvSpPr>
          <p:cNvPr id="18" name="Freeform 18"/>
          <p:cNvSpPr/>
          <p:nvPr/>
        </p:nvSpPr>
        <p:spPr>
          <a:xfrm>
            <a:off x="765902" y="597626"/>
            <a:ext cx="801481" cy="801481"/>
          </a:xfrm>
          <a:custGeom>
            <a:avLst/>
            <a:gdLst/>
            <a:ahLst/>
            <a:cxnLst/>
            <a:rect l="l" t="t" r="r" b="b"/>
            <a:pathLst>
              <a:path w="801481" h="801481">
                <a:moveTo>
                  <a:pt x="0" y="0"/>
                </a:moveTo>
                <a:lnTo>
                  <a:pt x="801480" y="0"/>
                </a:lnTo>
                <a:lnTo>
                  <a:pt x="801480" y="801481"/>
                </a:lnTo>
                <a:lnTo>
                  <a:pt x="0" y="801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TextBox 19"/>
          <p:cNvSpPr txBox="1"/>
          <p:nvPr/>
        </p:nvSpPr>
        <p:spPr>
          <a:xfrm>
            <a:off x="1669467" y="653849"/>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20" name="TextBox 20"/>
          <p:cNvSpPr txBox="1"/>
          <p:nvPr/>
        </p:nvSpPr>
        <p:spPr>
          <a:xfrm>
            <a:off x="8953354" y="769767"/>
            <a:ext cx="8499872" cy="447675"/>
          </a:xfrm>
          <a:prstGeom prst="rect">
            <a:avLst/>
          </a:prstGeom>
        </p:spPr>
        <p:txBody>
          <a:bodyPr lIns="0" tIns="0" rIns="0" bIns="0" rtlCol="0" anchor="t">
            <a:spAutoFit/>
          </a:bodyPr>
          <a:lstStyle/>
          <a:p>
            <a:pPr algn="ctr">
              <a:lnSpc>
                <a:spcPts val="3479"/>
              </a:lnSpc>
              <a:spcBef>
                <a:spcPct val="0"/>
              </a:spcBef>
            </a:pPr>
            <a:r>
              <a:rPr lang="en-US" sz="2899">
                <a:solidFill>
                  <a:srgbClr val="5CE1E6"/>
                </a:solidFill>
                <a:latin typeface="Hagrid Medium"/>
                <a:ea typeface="Hagrid Medium"/>
                <a:cs typeface="Hagrid Medium"/>
                <a:sym typeface="Hagrid Medium"/>
              </a:rPr>
              <a:t>Technical Parameters for Data Collection</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2580800" y="3396408"/>
            <a:ext cx="4225637" cy="2334664"/>
          </a:xfrm>
          <a:custGeom>
            <a:avLst/>
            <a:gdLst/>
            <a:ahLst/>
            <a:cxnLst/>
            <a:rect l="l" t="t" r="r" b="b"/>
            <a:pathLst>
              <a:path w="4225637" h="2334664">
                <a:moveTo>
                  <a:pt x="0" y="0"/>
                </a:moveTo>
                <a:lnTo>
                  <a:pt x="4225637" y="0"/>
                </a:lnTo>
                <a:lnTo>
                  <a:pt x="4225637" y="2334664"/>
                </a:lnTo>
                <a:lnTo>
                  <a:pt x="0" y="2334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166088" y="6189794"/>
            <a:ext cx="4225637" cy="2334664"/>
          </a:xfrm>
          <a:custGeom>
            <a:avLst/>
            <a:gdLst/>
            <a:ahLst/>
            <a:cxnLst/>
            <a:rect l="l" t="t" r="r" b="b"/>
            <a:pathLst>
              <a:path w="4225637" h="2334664">
                <a:moveTo>
                  <a:pt x="0" y="0"/>
                </a:moveTo>
                <a:lnTo>
                  <a:pt x="4225637" y="0"/>
                </a:lnTo>
                <a:lnTo>
                  <a:pt x="4225637" y="2334664"/>
                </a:lnTo>
                <a:lnTo>
                  <a:pt x="0" y="2334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756579" y="3396408"/>
            <a:ext cx="4225637" cy="2334664"/>
          </a:xfrm>
          <a:custGeom>
            <a:avLst/>
            <a:gdLst/>
            <a:ahLst/>
            <a:cxnLst/>
            <a:rect l="l" t="t" r="r" b="b"/>
            <a:pathLst>
              <a:path w="4225637" h="2334664">
                <a:moveTo>
                  <a:pt x="0" y="0"/>
                </a:moveTo>
                <a:lnTo>
                  <a:pt x="4225636" y="0"/>
                </a:lnTo>
                <a:lnTo>
                  <a:pt x="4225636" y="2334664"/>
                </a:lnTo>
                <a:lnTo>
                  <a:pt x="0" y="233466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189398" y="5731072"/>
            <a:ext cx="2976690" cy="1755007"/>
          </a:xfrm>
          <a:custGeom>
            <a:avLst/>
            <a:gdLst/>
            <a:ahLst/>
            <a:cxnLst/>
            <a:rect l="l" t="t" r="r" b="b"/>
            <a:pathLst>
              <a:path w="2976690" h="1755007">
                <a:moveTo>
                  <a:pt x="0" y="0"/>
                </a:moveTo>
                <a:lnTo>
                  <a:pt x="2976690" y="0"/>
                </a:lnTo>
                <a:lnTo>
                  <a:pt x="2976690" y="1755007"/>
                </a:lnTo>
                <a:lnTo>
                  <a:pt x="0" y="17550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8779889" y="4434787"/>
            <a:ext cx="2976690" cy="1755007"/>
          </a:xfrm>
          <a:custGeom>
            <a:avLst/>
            <a:gdLst/>
            <a:ahLst/>
            <a:cxnLst/>
            <a:rect l="l" t="t" r="r" b="b"/>
            <a:pathLst>
              <a:path w="2976690" h="1755007">
                <a:moveTo>
                  <a:pt x="0" y="1755007"/>
                </a:moveTo>
                <a:lnTo>
                  <a:pt x="2976690" y="1755007"/>
                </a:lnTo>
                <a:lnTo>
                  <a:pt x="2976690" y="0"/>
                </a:lnTo>
                <a:lnTo>
                  <a:pt x="0" y="0"/>
                </a:lnTo>
                <a:lnTo>
                  <a:pt x="0" y="1755007"/>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9191625"/>
            <a:ext cx="6430950" cy="553105"/>
          </a:xfrm>
          <a:custGeom>
            <a:avLst/>
            <a:gdLst/>
            <a:ahLst/>
            <a:cxnLst/>
            <a:rect l="l" t="t" r="r" b="b"/>
            <a:pathLst>
              <a:path w="6430950" h="553105">
                <a:moveTo>
                  <a:pt x="0" y="0"/>
                </a:moveTo>
                <a:lnTo>
                  <a:pt x="6430950" y="0"/>
                </a:lnTo>
                <a:lnTo>
                  <a:pt x="6430950" y="553105"/>
                </a:lnTo>
                <a:lnTo>
                  <a:pt x="0" y="553105"/>
                </a:lnTo>
                <a:lnTo>
                  <a:pt x="0" y="0"/>
                </a:lnTo>
                <a:close/>
              </a:path>
            </a:pathLst>
          </a:custGeom>
          <a:blipFill>
            <a:blip r:embed="rId8">
              <a:extLst>
                <a:ext uri="{96DAC541-7B7A-43D3-8B79-37D633B846F1}">
                  <asvg:svgBlip xmlns:asvg="http://schemas.microsoft.com/office/drawing/2016/SVG/main" r:embed="rId9"/>
                </a:ext>
              </a:extLst>
            </a:blip>
            <a:stretch>
              <a:fillRect l="-2694"/>
            </a:stretch>
          </a:blipFill>
        </p:spPr>
      </p:sp>
      <p:sp>
        <p:nvSpPr>
          <p:cNvPr id="9" name="Freeform 9"/>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8">
              <a:extLst>
                <a:ext uri="{96DAC541-7B7A-43D3-8B79-37D633B846F1}">
                  <asvg:svgBlip xmlns:asvg="http://schemas.microsoft.com/office/drawing/2016/SVG/main" r:embed="rId9"/>
                </a:ext>
              </a:extLst>
            </a:blip>
            <a:stretch>
              <a:fillRect l="-2694"/>
            </a:stretch>
          </a:blipFill>
        </p:spPr>
      </p:sp>
      <p:sp>
        <p:nvSpPr>
          <p:cNvPr id="10" name="TextBox 10"/>
          <p:cNvSpPr txBox="1"/>
          <p:nvPr/>
        </p:nvSpPr>
        <p:spPr>
          <a:xfrm>
            <a:off x="-339075" y="1815258"/>
            <a:ext cx="19241165" cy="1019175"/>
          </a:xfrm>
          <a:prstGeom prst="rect">
            <a:avLst/>
          </a:prstGeom>
        </p:spPr>
        <p:txBody>
          <a:bodyPr lIns="0" tIns="0" rIns="0" bIns="0" rtlCol="0" anchor="t">
            <a:spAutoFit/>
          </a:bodyPr>
          <a:lstStyle/>
          <a:p>
            <a:pPr algn="ctr">
              <a:lnSpc>
                <a:spcPts val="7680"/>
              </a:lnSpc>
            </a:pPr>
            <a:r>
              <a:rPr lang="en-US" sz="6400">
                <a:solidFill>
                  <a:srgbClr val="5CE1E6"/>
                </a:solidFill>
                <a:latin typeface="Hagrid Ultra-Bold"/>
                <a:ea typeface="Hagrid Ultra-Bold"/>
                <a:cs typeface="Hagrid Ultra-Bold"/>
                <a:sym typeface="Hagrid Ultra-Bold"/>
              </a:rPr>
              <a:t>PHYSIOLOGICAL DATA PARAMETERS</a:t>
            </a:r>
          </a:p>
        </p:txBody>
      </p:sp>
      <p:sp>
        <p:nvSpPr>
          <p:cNvPr id="11" name="TextBox 11"/>
          <p:cNvSpPr txBox="1"/>
          <p:nvPr/>
        </p:nvSpPr>
        <p:spPr>
          <a:xfrm>
            <a:off x="3171150" y="3896990"/>
            <a:ext cx="3044938" cy="1323975"/>
          </a:xfrm>
          <a:prstGeom prst="rect">
            <a:avLst/>
          </a:prstGeom>
        </p:spPr>
        <p:txBody>
          <a:bodyPr lIns="0" tIns="0" rIns="0" bIns="0" rtlCol="0" anchor="t">
            <a:spAutoFit/>
          </a:bodyPr>
          <a:lstStyle/>
          <a:p>
            <a:pPr algn="ctr">
              <a:lnSpc>
                <a:spcPts val="3480"/>
              </a:lnSpc>
            </a:pPr>
            <a:r>
              <a:rPr lang="en-US" sz="2900">
                <a:solidFill>
                  <a:srgbClr val="FFFFFF"/>
                </a:solidFill>
                <a:latin typeface="Anonymous Pro Bold"/>
                <a:ea typeface="Anonymous Pro Bold"/>
                <a:cs typeface="Anonymous Pro Bold"/>
                <a:sym typeface="Anonymous Pro Bold"/>
              </a:rPr>
              <a:t>Heart Rate Variability (HRV)</a:t>
            </a:r>
          </a:p>
        </p:txBody>
      </p:sp>
      <p:sp>
        <p:nvSpPr>
          <p:cNvPr id="12" name="TextBox 12"/>
          <p:cNvSpPr txBox="1"/>
          <p:nvPr/>
        </p:nvSpPr>
        <p:spPr>
          <a:xfrm>
            <a:off x="7974327" y="6909451"/>
            <a:ext cx="2614362" cy="885825"/>
          </a:xfrm>
          <a:prstGeom prst="rect">
            <a:avLst/>
          </a:prstGeom>
        </p:spPr>
        <p:txBody>
          <a:bodyPr lIns="0" tIns="0" rIns="0" bIns="0" rtlCol="0" anchor="t">
            <a:spAutoFit/>
          </a:bodyPr>
          <a:lstStyle/>
          <a:p>
            <a:pPr algn="ctr">
              <a:lnSpc>
                <a:spcPts val="3480"/>
              </a:lnSpc>
            </a:pPr>
            <a:r>
              <a:rPr lang="en-US" sz="2900">
                <a:solidFill>
                  <a:srgbClr val="FFFFFF"/>
                </a:solidFill>
                <a:latin typeface="Anonymous Pro Bold"/>
                <a:ea typeface="Anonymous Pro Bold"/>
                <a:cs typeface="Anonymous Pro Bold"/>
                <a:sym typeface="Anonymous Pro Bold"/>
              </a:rPr>
              <a:t>Respiratory Rate</a:t>
            </a:r>
          </a:p>
        </p:txBody>
      </p:sp>
      <p:sp>
        <p:nvSpPr>
          <p:cNvPr id="13" name="TextBox 13"/>
          <p:cNvSpPr txBox="1"/>
          <p:nvPr/>
        </p:nvSpPr>
        <p:spPr>
          <a:xfrm>
            <a:off x="12562216" y="4067064"/>
            <a:ext cx="2614362" cy="983828"/>
          </a:xfrm>
          <a:prstGeom prst="rect">
            <a:avLst/>
          </a:prstGeom>
        </p:spPr>
        <p:txBody>
          <a:bodyPr lIns="0" tIns="0" rIns="0" bIns="0" rtlCol="0" anchor="t">
            <a:spAutoFit/>
          </a:bodyPr>
          <a:lstStyle/>
          <a:p>
            <a:pPr algn="ctr">
              <a:lnSpc>
                <a:spcPts val="3869"/>
              </a:lnSpc>
            </a:pPr>
            <a:r>
              <a:rPr lang="en-US" sz="3224">
                <a:solidFill>
                  <a:srgbClr val="FFFFFF"/>
                </a:solidFill>
                <a:latin typeface="Anonymous Pro Bold"/>
                <a:ea typeface="Anonymous Pro Bold"/>
                <a:cs typeface="Anonymous Pro Bold"/>
                <a:sym typeface="Anonymous Pro Bold"/>
              </a:rPr>
              <a:t>Body Temperature</a:t>
            </a:r>
          </a:p>
        </p:txBody>
      </p:sp>
      <p:sp>
        <p:nvSpPr>
          <p:cNvPr id="14" name="AutoShape 14"/>
          <p:cNvSpPr/>
          <p:nvPr/>
        </p:nvSpPr>
        <p:spPr>
          <a:xfrm>
            <a:off x="4761924" y="998367"/>
            <a:ext cx="3942158" cy="13623"/>
          </a:xfrm>
          <a:prstGeom prst="line">
            <a:avLst/>
          </a:prstGeom>
          <a:ln w="19050" cap="flat">
            <a:solidFill>
              <a:srgbClr val="5CE1E6"/>
            </a:solidFill>
            <a:prstDash val="solid"/>
            <a:headEnd type="none" w="sm" len="sm"/>
            <a:tailEnd type="none" w="sm" len="sm"/>
          </a:ln>
        </p:spPr>
      </p:sp>
      <p:sp>
        <p:nvSpPr>
          <p:cNvPr id="15" name="Freeform 15"/>
          <p:cNvSpPr/>
          <p:nvPr/>
        </p:nvSpPr>
        <p:spPr>
          <a:xfrm>
            <a:off x="765902" y="597626"/>
            <a:ext cx="801481" cy="801481"/>
          </a:xfrm>
          <a:custGeom>
            <a:avLst/>
            <a:gdLst/>
            <a:ahLst/>
            <a:cxnLst/>
            <a:rect l="l" t="t" r="r" b="b"/>
            <a:pathLst>
              <a:path w="801481" h="801481">
                <a:moveTo>
                  <a:pt x="0" y="0"/>
                </a:moveTo>
                <a:lnTo>
                  <a:pt x="801480" y="0"/>
                </a:lnTo>
                <a:lnTo>
                  <a:pt x="801480" y="801481"/>
                </a:lnTo>
                <a:lnTo>
                  <a:pt x="0" y="801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1669467" y="653849"/>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17" name="TextBox 17"/>
          <p:cNvSpPr txBox="1"/>
          <p:nvPr/>
        </p:nvSpPr>
        <p:spPr>
          <a:xfrm>
            <a:off x="8953354" y="769767"/>
            <a:ext cx="8499872" cy="447675"/>
          </a:xfrm>
          <a:prstGeom prst="rect">
            <a:avLst/>
          </a:prstGeom>
        </p:spPr>
        <p:txBody>
          <a:bodyPr lIns="0" tIns="0" rIns="0" bIns="0" rtlCol="0" anchor="t">
            <a:spAutoFit/>
          </a:bodyPr>
          <a:lstStyle/>
          <a:p>
            <a:pPr algn="ctr">
              <a:lnSpc>
                <a:spcPts val="3479"/>
              </a:lnSpc>
              <a:spcBef>
                <a:spcPct val="0"/>
              </a:spcBef>
            </a:pPr>
            <a:r>
              <a:rPr lang="en-US" sz="2899">
                <a:solidFill>
                  <a:srgbClr val="5CE1E6"/>
                </a:solidFill>
                <a:latin typeface="Hagrid Medium"/>
                <a:ea typeface="Hagrid Medium"/>
                <a:cs typeface="Hagrid Medium"/>
                <a:sym typeface="Hagrid Medium"/>
              </a:rPr>
              <a:t>Technical Parameters for Data Collection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147476" y="-47215"/>
            <a:ext cx="18268063" cy="10334215"/>
          </a:xfrm>
          <a:custGeom>
            <a:avLst/>
            <a:gdLst/>
            <a:ahLst/>
            <a:cxnLst/>
            <a:rect l="l" t="t" r="r" b="b"/>
            <a:pathLst>
              <a:path w="18268063" h="10334215">
                <a:moveTo>
                  <a:pt x="0" y="0"/>
                </a:moveTo>
                <a:lnTo>
                  <a:pt x="18268063" y="0"/>
                </a:lnTo>
                <a:lnTo>
                  <a:pt x="18268063" y="10334215"/>
                </a:lnTo>
                <a:lnTo>
                  <a:pt x="0" y="10334215"/>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1349027" y="3963926"/>
            <a:ext cx="7085931" cy="3914977"/>
          </a:xfrm>
          <a:custGeom>
            <a:avLst/>
            <a:gdLst/>
            <a:ahLst/>
            <a:cxnLst/>
            <a:rect l="l" t="t" r="r" b="b"/>
            <a:pathLst>
              <a:path w="7085931" h="3914977">
                <a:moveTo>
                  <a:pt x="0" y="0"/>
                </a:moveTo>
                <a:lnTo>
                  <a:pt x="7085932" y="0"/>
                </a:lnTo>
                <a:lnTo>
                  <a:pt x="7085932" y="3914977"/>
                </a:lnTo>
                <a:lnTo>
                  <a:pt x="0" y="3914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191625"/>
            <a:ext cx="6430950" cy="553105"/>
          </a:xfrm>
          <a:custGeom>
            <a:avLst/>
            <a:gdLst/>
            <a:ahLst/>
            <a:cxnLst/>
            <a:rect l="l" t="t" r="r" b="b"/>
            <a:pathLst>
              <a:path w="6430950" h="553105">
                <a:moveTo>
                  <a:pt x="0" y="0"/>
                </a:moveTo>
                <a:lnTo>
                  <a:pt x="6430950" y="0"/>
                </a:lnTo>
                <a:lnTo>
                  <a:pt x="6430950" y="553105"/>
                </a:lnTo>
                <a:lnTo>
                  <a:pt x="0" y="553105"/>
                </a:lnTo>
                <a:lnTo>
                  <a:pt x="0" y="0"/>
                </a:lnTo>
                <a:close/>
              </a:path>
            </a:pathLst>
          </a:custGeom>
          <a:blipFill>
            <a:blip r:embed="rId6">
              <a:extLst>
                <a:ext uri="{96DAC541-7B7A-43D3-8B79-37D633B846F1}">
                  <asvg:svgBlip xmlns:asvg="http://schemas.microsoft.com/office/drawing/2016/SVG/main" r:embed="rId7"/>
                </a:ext>
              </a:extLst>
            </a:blip>
            <a:stretch>
              <a:fillRect l="-2694"/>
            </a:stretch>
          </a:blipFill>
        </p:spPr>
      </p:sp>
      <p:sp>
        <p:nvSpPr>
          <p:cNvPr id="5" name="Freeform 5"/>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6">
              <a:extLst>
                <a:ext uri="{96DAC541-7B7A-43D3-8B79-37D633B846F1}">
                  <asvg:svgBlip xmlns:asvg="http://schemas.microsoft.com/office/drawing/2016/SVG/main" r:embed="rId7"/>
                </a:ext>
              </a:extLst>
            </a:blip>
            <a:stretch>
              <a:fillRect l="-2694"/>
            </a:stretch>
          </a:blipFill>
        </p:spPr>
      </p:sp>
      <p:sp>
        <p:nvSpPr>
          <p:cNvPr id="6" name="Freeform 6"/>
          <p:cNvSpPr/>
          <p:nvPr/>
        </p:nvSpPr>
        <p:spPr>
          <a:xfrm>
            <a:off x="10173369" y="3963926"/>
            <a:ext cx="7085931" cy="3914977"/>
          </a:xfrm>
          <a:custGeom>
            <a:avLst/>
            <a:gdLst/>
            <a:ahLst/>
            <a:cxnLst/>
            <a:rect l="l" t="t" r="r" b="b"/>
            <a:pathLst>
              <a:path w="7085931" h="3914977">
                <a:moveTo>
                  <a:pt x="0" y="0"/>
                </a:moveTo>
                <a:lnTo>
                  <a:pt x="7085931" y="0"/>
                </a:lnTo>
                <a:lnTo>
                  <a:pt x="7085931" y="3914977"/>
                </a:lnTo>
                <a:lnTo>
                  <a:pt x="0" y="3914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8093120" y="5428336"/>
            <a:ext cx="2347993" cy="986157"/>
          </a:xfrm>
          <a:custGeom>
            <a:avLst/>
            <a:gdLst/>
            <a:ahLst/>
            <a:cxnLst/>
            <a:rect l="l" t="t" r="r" b="b"/>
            <a:pathLst>
              <a:path w="2347993" h="986157">
                <a:moveTo>
                  <a:pt x="0" y="0"/>
                </a:moveTo>
                <a:lnTo>
                  <a:pt x="2347993" y="0"/>
                </a:lnTo>
                <a:lnTo>
                  <a:pt x="2347993" y="986157"/>
                </a:lnTo>
                <a:lnTo>
                  <a:pt x="0" y="98615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590580" y="4145853"/>
            <a:ext cx="6602826" cy="600075"/>
          </a:xfrm>
          <a:prstGeom prst="rect">
            <a:avLst/>
          </a:prstGeom>
        </p:spPr>
        <p:txBody>
          <a:bodyPr lIns="0" tIns="0" rIns="0" bIns="0" rtlCol="0" anchor="t">
            <a:spAutoFit/>
          </a:bodyPr>
          <a:lstStyle/>
          <a:p>
            <a:pPr algn="ctr">
              <a:lnSpc>
                <a:spcPts val="4594"/>
              </a:lnSpc>
            </a:pPr>
            <a:r>
              <a:rPr lang="en-US" sz="3828">
                <a:solidFill>
                  <a:srgbClr val="FFFFFF"/>
                </a:solidFill>
                <a:latin typeface="Hagrid Medium"/>
                <a:ea typeface="Hagrid Medium"/>
                <a:cs typeface="Hagrid Medium"/>
                <a:sym typeface="Hagrid Medium"/>
              </a:rPr>
              <a:t>Environmental Factors</a:t>
            </a:r>
          </a:p>
        </p:txBody>
      </p:sp>
      <p:sp>
        <p:nvSpPr>
          <p:cNvPr id="9" name="TextBox 9"/>
          <p:cNvSpPr txBox="1"/>
          <p:nvPr/>
        </p:nvSpPr>
        <p:spPr>
          <a:xfrm>
            <a:off x="1690866" y="5081588"/>
            <a:ext cx="6402254" cy="2457450"/>
          </a:xfrm>
          <a:prstGeom prst="rect">
            <a:avLst/>
          </a:prstGeom>
        </p:spPr>
        <p:txBody>
          <a:bodyPr lIns="0" tIns="0" rIns="0" bIns="0" rtlCol="0" anchor="t">
            <a:spAutoFit/>
          </a:bodyPr>
          <a:lstStyle/>
          <a:p>
            <a:pPr algn="ctr">
              <a:lnSpc>
                <a:spcPts val="3214"/>
              </a:lnSpc>
            </a:pPr>
            <a:r>
              <a:rPr lang="en-US" sz="2679">
                <a:solidFill>
                  <a:srgbClr val="FFFFFF"/>
                </a:solidFill>
                <a:latin typeface="Anonymous Pro"/>
                <a:ea typeface="Anonymous Pro"/>
                <a:cs typeface="Anonymous Pro"/>
                <a:sym typeface="Anonymous Pro"/>
              </a:rPr>
              <a:t>Monitoring external factors like ambient noise, room temperature, or lighting conditions to adjust the workout environment for optimal comfort and performance.</a:t>
            </a:r>
          </a:p>
          <a:p>
            <a:pPr algn="ctr">
              <a:lnSpc>
                <a:spcPts val="3454"/>
              </a:lnSpc>
              <a:spcBef>
                <a:spcPct val="0"/>
              </a:spcBef>
            </a:pPr>
            <a:endParaRPr lang="en-US" sz="2679">
              <a:solidFill>
                <a:srgbClr val="FFFFFF"/>
              </a:solidFill>
              <a:latin typeface="Anonymous Pro"/>
              <a:ea typeface="Anonymous Pro"/>
              <a:cs typeface="Anonymous Pro"/>
              <a:sym typeface="Anonymous Pro"/>
            </a:endParaRPr>
          </a:p>
        </p:txBody>
      </p:sp>
      <p:sp>
        <p:nvSpPr>
          <p:cNvPr id="10" name="TextBox 10"/>
          <p:cNvSpPr txBox="1"/>
          <p:nvPr/>
        </p:nvSpPr>
        <p:spPr>
          <a:xfrm>
            <a:off x="10235251" y="4119563"/>
            <a:ext cx="6962167" cy="981075"/>
          </a:xfrm>
          <a:prstGeom prst="rect">
            <a:avLst/>
          </a:prstGeom>
        </p:spPr>
        <p:txBody>
          <a:bodyPr lIns="0" tIns="0" rIns="0" bIns="0" rtlCol="0" anchor="t">
            <a:spAutoFit/>
          </a:bodyPr>
          <a:lstStyle/>
          <a:p>
            <a:pPr algn="ctr">
              <a:lnSpc>
                <a:spcPts val="3874"/>
              </a:lnSpc>
            </a:pPr>
            <a:r>
              <a:rPr lang="en-US" sz="3228">
                <a:solidFill>
                  <a:srgbClr val="FFFFFF"/>
                </a:solidFill>
                <a:latin typeface="Hagrid Medium"/>
                <a:ea typeface="Hagrid Medium"/>
                <a:cs typeface="Hagrid Medium"/>
                <a:sym typeface="Hagrid Medium"/>
              </a:rPr>
              <a:t>Time of Day and Circadian Rhythms</a:t>
            </a:r>
          </a:p>
        </p:txBody>
      </p:sp>
      <p:sp>
        <p:nvSpPr>
          <p:cNvPr id="11" name="TextBox 11"/>
          <p:cNvSpPr txBox="1"/>
          <p:nvPr/>
        </p:nvSpPr>
        <p:spPr>
          <a:xfrm>
            <a:off x="10626752" y="5242918"/>
            <a:ext cx="6179166" cy="2343150"/>
          </a:xfrm>
          <a:prstGeom prst="rect">
            <a:avLst/>
          </a:prstGeom>
        </p:spPr>
        <p:txBody>
          <a:bodyPr lIns="0" tIns="0" rIns="0" bIns="0" rtlCol="0" anchor="t">
            <a:spAutoFit/>
          </a:bodyPr>
          <a:lstStyle/>
          <a:p>
            <a:pPr algn="ctr">
              <a:lnSpc>
                <a:spcPts val="3094"/>
              </a:lnSpc>
            </a:pPr>
            <a:r>
              <a:rPr lang="en-US" sz="2579">
                <a:solidFill>
                  <a:srgbClr val="FFFFFF"/>
                </a:solidFill>
                <a:latin typeface="Anonymous Pro"/>
                <a:ea typeface="Anonymous Pro"/>
                <a:cs typeface="Anonymous Pro"/>
                <a:sym typeface="Anonymous Pro"/>
              </a:rPr>
              <a:t>Incorporating data on the user’s circadian rhythm or time of day to optimize workout timing and intensity based on natural energy levels and emotional states.</a:t>
            </a:r>
          </a:p>
          <a:p>
            <a:pPr algn="ctr">
              <a:lnSpc>
                <a:spcPts val="3094"/>
              </a:lnSpc>
              <a:spcBef>
                <a:spcPct val="0"/>
              </a:spcBef>
            </a:pPr>
            <a:endParaRPr lang="en-US" sz="2579">
              <a:solidFill>
                <a:srgbClr val="FFFFFF"/>
              </a:solidFill>
              <a:latin typeface="Anonymous Pro"/>
              <a:ea typeface="Anonymous Pro"/>
              <a:cs typeface="Anonymous Pro"/>
              <a:sym typeface="Anonymous Pro"/>
            </a:endParaRPr>
          </a:p>
        </p:txBody>
      </p:sp>
      <p:sp>
        <p:nvSpPr>
          <p:cNvPr id="12" name="TextBox 12"/>
          <p:cNvSpPr txBox="1"/>
          <p:nvPr/>
        </p:nvSpPr>
        <p:spPr>
          <a:xfrm>
            <a:off x="2138214" y="1791034"/>
            <a:ext cx="14011573" cy="1066862"/>
          </a:xfrm>
          <a:prstGeom prst="rect">
            <a:avLst/>
          </a:prstGeom>
        </p:spPr>
        <p:txBody>
          <a:bodyPr lIns="0" tIns="0" rIns="0" bIns="0" rtlCol="0" anchor="t">
            <a:spAutoFit/>
          </a:bodyPr>
          <a:lstStyle/>
          <a:p>
            <a:pPr algn="ctr">
              <a:lnSpc>
                <a:spcPts val="8396"/>
              </a:lnSpc>
              <a:spcBef>
                <a:spcPct val="0"/>
              </a:spcBef>
            </a:pPr>
            <a:r>
              <a:rPr lang="en-US" sz="5997">
                <a:solidFill>
                  <a:srgbClr val="5CE1E6"/>
                </a:solidFill>
                <a:latin typeface="Hagrid Ultra-Bold"/>
                <a:ea typeface="Hagrid Ultra-Bold"/>
                <a:cs typeface="Hagrid Ultra-Bold"/>
                <a:sym typeface="Hagrid Ultra-Bold"/>
              </a:rPr>
              <a:t>CONTEXTUAL DATA PARAMETERS</a:t>
            </a:r>
          </a:p>
        </p:txBody>
      </p:sp>
      <p:sp>
        <p:nvSpPr>
          <p:cNvPr id="13" name="AutoShape 13"/>
          <p:cNvSpPr/>
          <p:nvPr/>
        </p:nvSpPr>
        <p:spPr>
          <a:xfrm>
            <a:off x="4761924" y="998367"/>
            <a:ext cx="3942158" cy="13623"/>
          </a:xfrm>
          <a:prstGeom prst="line">
            <a:avLst/>
          </a:prstGeom>
          <a:ln w="19050" cap="flat">
            <a:solidFill>
              <a:srgbClr val="5CE1E6"/>
            </a:solidFill>
            <a:prstDash val="solid"/>
            <a:headEnd type="none" w="sm" len="sm"/>
            <a:tailEnd type="none" w="sm" len="sm"/>
          </a:ln>
        </p:spPr>
      </p:sp>
      <p:sp>
        <p:nvSpPr>
          <p:cNvPr id="14" name="Freeform 14"/>
          <p:cNvSpPr/>
          <p:nvPr/>
        </p:nvSpPr>
        <p:spPr>
          <a:xfrm>
            <a:off x="765902" y="597626"/>
            <a:ext cx="801481" cy="801481"/>
          </a:xfrm>
          <a:custGeom>
            <a:avLst/>
            <a:gdLst/>
            <a:ahLst/>
            <a:cxnLst/>
            <a:rect l="l" t="t" r="r" b="b"/>
            <a:pathLst>
              <a:path w="801481" h="801481">
                <a:moveTo>
                  <a:pt x="0" y="0"/>
                </a:moveTo>
                <a:lnTo>
                  <a:pt x="801480" y="0"/>
                </a:lnTo>
                <a:lnTo>
                  <a:pt x="801480" y="801481"/>
                </a:lnTo>
                <a:lnTo>
                  <a:pt x="0" y="801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5" name="TextBox 15"/>
          <p:cNvSpPr txBox="1"/>
          <p:nvPr/>
        </p:nvSpPr>
        <p:spPr>
          <a:xfrm>
            <a:off x="1669467" y="653849"/>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16" name="TextBox 16"/>
          <p:cNvSpPr txBox="1"/>
          <p:nvPr/>
        </p:nvSpPr>
        <p:spPr>
          <a:xfrm>
            <a:off x="8953354" y="769767"/>
            <a:ext cx="8499872" cy="447675"/>
          </a:xfrm>
          <a:prstGeom prst="rect">
            <a:avLst/>
          </a:prstGeom>
        </p:spPr>
        <p:txBody>
          <a:bodyPr lIns="0" tIns="0" rIns="0" bIns="0" rtlCol="0" anchor="t">
            <a:spAutoFit/>
          </a:bodyPr>
          <a:lstStyle/>
          <a:p>
            <a:pPr algn="ctr">
              <a:lnSpc>
                <a:spcPts val="3479"/>
              </a:lnSpc>
              <a:spcBef>
                <a:spcPct val="0"/>
              </a:spcBef>
            </a:pPr>
            <a:r>
              <a:rPr lang="en-US" sz="2899">
                <a:solidFill>
                  <a:srgbClr val="5CE1E6"/>
                </a:solidFill>
                <a:latin typeface="Hagrid Medium"/>
                <a:ea typeface="Hagrid Medium"/>
                <a:cs typeface="Hagrid Medium"/>
                <a:sym typeface="Hagrid Medium"/>
              </a:rPr>
              <a:t>Technical Parameters for Data Collection</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2110186" y="3038094"/>
            <a:ext cx="5055902" cy="2793386"/>
          </a:xfrm>
          <a:custGeom>
            <a:avLst/>
            <a:gdLst/>
            <a:ahLst/>
            <a:cxnLst/>
            <a:rect l="l" t="t" r="r" b="b"/>
            <a:pathLst>
              <a:path w="5055902" h="2793386">
                <a:moveTo>
                  <a:pt x="0" y="0"/>
                </a:moveTo>
                <a:lnTo>
                  <a:pt x="5055902" y="0"/>
                </a:lnTo>
                <a:lnTo>
                  <a:pt x="5055902" y="2793386"/>
                </a:lnTo>
                <a:lnTo>
                  <a:pt x="0" y="27933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7166088" y="6189794"/>
            <a:ext cx="4857879" cy="2683978"/>
          </a:xfrm>
          <a:custGeom>
            <a:avLst/>
            <a:gdLst/>
            <a:ahLst/>
            <a:cxnLst/>
            <a:rect l="l" t="t" r="r" b="b"/>
            <a:pathLst>
              <a:path w="4857879" h="2683978">
                <a:moveTo>
                  <a:pt x="0" y="0"/>
                </a:moveTo>
                <a:lnTo>
                  <a:pt x="4857879" y="0"/>
                </a:lnTo>
                <a:lnTo>
                  <a:pt x="4857879" y="2683978"/>
                </a:lnTo>
                <a:lnTo>
                  <a:pt x="0" y="268397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1391725" y="3166664"/>
            <a:ext cx="5020677" cy="2773924"/>
          </a:xfrm>
          <a:custGeom>
            <a:avLst/>
            <a:gdLst/>
            <a:ahLst/>
            <a:cxnLst/>
            <a:rect l="l" t="t" r="r" b="b"/>
            <a:pathLst>
              <a:path w="5020677" h="2773924">
                <a:moveTo>
                  <a:pt x="0" y="0"/>
                </a:moveTo>
                <a:lnTo>
                  <a:pt x="5020676" y="0"/>
                </a:lnTo>
                <a:lnTo>
                  <a:pt x="5020676" y="2773924"/>
                </a:lnTo>
                <a:lnTo>
                  <a:pt x="0" y="277392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4189398" y="5731072"/>
            <a:ext cx="2976690" cy="1755007"/>
          </a:xfrm>
          <a:custGeom>
            <a:avLst/>
            <a:gdLst/>
            <a:ahLst/>
            <a:cxnLst/>
            <a:rect l="l" t="t" r="r" b="b"/>
            <a:pathLst>
              <a:path w="2976690" h="1755007">
                <a:moveTo>
                  <a:pt x="0" y="0"/>
                </a:moveTo>
                <a:lnTo>
                  <a:pt x="2976690" y="0"/>
                </a:lnTo>
                <a:lnTo>
                  <a:pt x="2976690" y="1755007"/>
                </a:lnTo>
                <a:lnTo>
                  <a:pt x="0" y="17550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flipV="1">
            <a:off x="8779889" y="4434787"/>
            <a:ext cx="2976690" cy="1755007"/>
          </a:xfrm>
          <a:custGeom>
            <a:avLst/>
            <a:gdLst/>
            <a:ahLst/>
            <a:cxnLst/>
            <a:rect l="l" t="t" r="r" b="b"/>
            <a:pathLst>
              <a:path w="2976690" h="1755007">
                <a:moveTo>
                  <a:pt x="0" y="1755007"/>
                </a:moveTo>
                <a:lnTo>
                  <a:pt x="2976690" y="1755007"/>
                </a:lnTo>
                <a:lnTo>
                  <a:pt x="2976690" y="0"/>
                </a:lnTo>
                <a:lnTo>
                  <a:pt x="0" y="0"/>
                </a:lnTo>
                <a:lnTo>
                  <a:pt x="0" y="1755007"/>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0" y="9191625"/>
            <a:ext cx="6430950" cy="553105"/>
          </a:xfrm>
          <a:custGeom>
            <a:avLst/>
            <a:gdLst/>
            <a:ahLst/>
            <a:cxnLst/>
            <a:rect l="l" t="t" r="r" b="b"/>
            <a:pathLst>
              <a:path w="6430950" h="553105">
                <a:moveTo>
                  <a:pt x="0" y="0"/>
                </a:moveTo>
                <a:lnTo>
                  <a:pt x="6430950" y="0"/>
                </a:lnTo>
                <a:lnTo>
                  <a:pt x="6430950" y="553105"/>
                </a:lnTo>
                <a:lnTo>
                  <a:pt x="0" y="553105"/>
                </a:lnTo>
                <a:lnTo>
                  <a:pt x="0" y="0"/>
                </a:lnTo>
                <a:close/>
              </a:path>
            </a:pathLst>
          </a:custGeom>
          <a:blipFill>
            <a:blip r:embed="rId8">
              <a:extLst>
                <a:ext uri="{96DAC541-7B7A-43D3-8B79-37D633B846F1}">
                  <asvg:svgBlip xmlns:asvg="http://schemas.microsoft.com/office/drawing/2016/SVG/main" r:embed="rId9"/>
                </a:ext>
              </a:extLst>
            </a:blip>
            <a:stretch>
              <a:fillRect l="-2694"/>
            </a:stretch>
          </a:blipFill>
        </p:spPr>
      </p:sp>
      <p:sp>
        <p:nvSpPr>
          <p:cNvPr id="9" name="Freeform 9"/>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8">
              <a:extLst>
                <a:ext uri="{96DAC541-7B7A-43D3-8B79-37D633B846F1}">
                  <asvg:svgBlip xmlns:asvg="http://schemas.microsoft.com/office/drawing/2016/SVG/main" r:embed="rId9"/>
                </a:ext>
              </a:extLst>
            </a:blip>
            <a:stretch>
              <a:fillRect l="-2694"/>
            </a:stretch>
          </a:blipFill>
        </p:spPr>
      </p:sp>
      <p:sp>
        <p:nvSpPr>
          <p:cNvPr id="10" name="TextBox 10"/>
          <p:cNvSpPr txBox="1"/>
          <p:nvPr/>
        </p:nvSpPr>
        <p:spPr>
          <a:xfrm>
            <a:off x="-341676" y="1561719"/>
            <a:ext cx="19241165" cy="1019175"/>
          </a:xfrm>
          <a:prstGeom prst="rect">
            <a:avLst/>
          </a:prstGeom>
        </p:spPr>
        <p:txBody>
          <a:bodyPr lIns="0" tIns="0" rIns="0" bIns="0" rtlCol="0" anchor="t">
            <a:spAutoFit/>
          </a:bodyPr>
          <a:lstStyle/>
          <a:p>
            <a:pPr algn="ctr">
              <a:lnSpc>
                <a:spcPts val="7680"/>
              </a:lnSpc>
            </a:pPr>
            <a:r>
              <a:rPr lang="en-US" sz="6400">
                <a:solidFill>
                  <a:srgbClr val="5CE1E6"/>
                </a:solidFill>
                <a:latin typeface="Hagrid Ultra-Bold"/>
                <a:ea typeface="Hagrid Ultra-Bold"/>
                <a:cs typeface="Hagrid Ultra-Bold"/>
                <a:sym typeface="Hagrid Ultra-Bold"/>
              </a:rPr>
              <a:t>SOCIAL DATA PARAMETERS</a:t>
            </a:r>
          </a:p>
        </p:txBody>
      </p:sp>
      <p:sp>
        <p:nvSpPr>
          <p:cNvPr id="11" name="TextBox 11"/>
          <p:cNvSpPr txBox="1"/>
          <p:nvPr/>
        </p:nvSpPr>
        <p:spPr>
          <a:xfrm>
            <a:off x="2265991" y="3239051"/>
            <a:ext cx="4744292" cy="447675"/>
          </a:xfrm>
          <a:prstGeom prst="rect">
            <a:avLst/>
          </a:prstGeom>
        </p:spPr>
        <p:txBody>
          <a:bodyPr lIns="0" tIns="0" rIns="0" bIns="0" rtlCol="0" anchor="t">
            <a:spAutoFit/>
          </a:bodyPr>
          <a:lstStyle/>
          <a:p>
            <a:pPr algn="ctr">
              <a:lnSpc>
                <a:spcPts val="3480"/>
              </a:lnSpc>
            </a:pPr>
            <a:r>
              <a:rPr lang="en-US" sz="2900">
                <a:solidFill>
                  <a:srgbClr val="FFFFFF"/>
                </a:solidFill>
                <a:latin typeface="Anonymous Pro Bold"/>
                <a:ea typeface="Anonymous Pro Bold"/>
                <a:cs typeface="Anonymous Pro Bold"/>
                <a:sym typeface="Anonymous Pro Bold"/>
              </a:rPr>
              <a:t>Social Interaction Cues</a:t>
            </a:r>
          </a:p>
        </p:txBody>
      </p:sp>
      <p:sp>
        <p:nvSpPr>
          <p:cNvPr id="12" name="TextBox 12"/>
          <p:cNvSpPr txBox="1"/>
          <p:nvPr/>
        </p:nvSpPr>
        <p:spPr>
          <a:xfrm>
            <a:off x="7609473" y="6293711"/>
            <a:ext cx="3782252" cy="447675"/>
          </a:xfrm>
          <a:prstGeom prst="rect">
            <a:avLst/>
          </a:prstGeom>
        </p:spPr>
        <p:txBody>
          <a:bodyPr lIns="0" tIns="0" rIns="0" bIns="0" rtlCol="0" anchor="t">
            <a:spAutoFit/>
          </a:bodyPr>
          <a:lstStyle/>
          <a:p>
            <a:pPr algn="ctr">
              <a:lnSpc>
                <a:spcPts val="3480"/>
              </a:lnSpc>
            </a:pPr>
            <a:r>
              <a:rPr lang="en-US" sz="2900">
                <a:solidFill>
                  <a:srgbClr val="FFFFFF"/>
                </a:solidFill>
                <a:latin typeface="Anonymous Pro Bold"/>
                <a:ea typeface="Anonymous Pro Bold"/>
                <a:cs typeface="Anonymous Pro Bold"/>
                <a:sym typeface="Anonymous Pro Bold"/>
              </a:rPr>
              <a:t>Peer Influence</a:t>
            </a:r>
          </a:p>
        </p:txBody>
      </p:sp>
      <p:sp>
        <p:nvSpPr>
          <p:cNvPr id="13" name="TextBox 13"/>
          <p:cNvSpPr txBox="1"/>
          <p:nvPr/>
        </p:nvSpPr>
        <p:spPr>
          <a:xfrm>
            <a:off x="11553521" y="3303053"/>
            <a:ext cx="4697084" cy="400050"/>
          </a:xfrm>
          <a:prstGeom prst="rect">
            <a:avLst/>
          </a:prstGeom>
        </p:spPr>
        <p:txBody>
          <a:bodyPr lIns="0" tIns="0" rIns="0" bIns="0" rtlCol="0" anchor="t">
            <a:spAutoFit/>
          </a:bodyPr>
          <a:lstStyle/>
          <a:p>
            <a:pPr algn="ctr">
              <a:lnSpc>
                <a:spcPts val="3120"/>
              </a:lnSpc>
            </a:pPr>
            <a:r>
              <a:rPr lang="en-US" sz="2600">
                <a:solidFill>
                  <a:srgbClr val="FFFFFF"/>
                </a:solidFill>
                <a:latin typeface="Anonymous Pro Bold"/>
                <a:ea typeface="Anonymous Pro Bold"/>
                <a:cs typeface="Anonymous Pro Bold"/>
                <a:sym typeface="Anonymous Pro Bold"/>
              </a:rPr>
              <a:t>Community Engagement</a:t>
            </a:r>
          </a:p>
        </p:txBody>
      </p:sp>
      <p:sp>
        <p:nvSpPr>
          <p:cNvPr id="14" name="AutoShape 14"/>
          <p:cNvSpPr/>
          <p:nvPr/>
        </p:nvSpPr>
        <p:spPr>
          <a:xfrm>
            <a:off x="4761924" y="998367"/>
            <a:ext cx="3942158" cy="13623"/>
          </a:xfrm>
          <a:prstGeom prst="line">
            <a:avLst/>
          </a:prstGeom>
          <a:ln w="19050" cap="flat">
            <a:solidFill>
              <a:srgbClr val="5CE1E6"/>
            </a:solidFill>
            <a:prstDash val="solid"/>
            <a:headEnd type="none" w="sm" len="sm"/>
            <a:tailEnd type="none" w="sm" len="sm"/>
          </a:ln>
        </p:spPr>
      </p:sp>
      <p:sp>
        <p:nvSpPr>
          <p:cNvPr id="15" name="Freeform 15"/>
          <p:cNvSpPr/>
          <p:nvPr/>
        </p:nvSpPr>
        <p:spPr>
          <a:xfrm>
            <a:off x="765902" y="597626"/>
            <a:ext cx="801481" cy="801481"/>
          </a:xfrm>
          <a:custGeom>
            <a:avLst/>
            <a:gdLst/>
            <a:ahLst/>
            <a:cxnLst/>
            <a:rect l="l" t="t" r="r" b="b"/>
            <a:pathLst>
              <a:path w="801481" h="801481">
                <a:moveTo>
                  <a:pt x="0" y="0"/>
                </a:moveTo>
                <a:lnTo>
                  <a:pt x="801480" y="0"/>
                </a:lnTo>
                <a:lnTo>
                  <a:pt x="801480" y="801481"/>
                </a:lnTo>
                <a:lnTo>
                  <a:pt x="0" y="801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6" name="TextBox 16"/>
          <p:cNvSpPr txBox="1"/>
          <p:nvPr/>
        </p:nvSpPr>
        <p:spPr>
          <a:xfrm>
            <a:off x="1669467" y="653849"/>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17" name="TextBox 17"/>
          <p:cNvSpPr txBox="1"/>
          <p:nvPr/>
        </p:nvSpPr>
        <p:spPr>
          <a:xfrm>
            <a:off x="8953354" y="769767"/>
            <a:ext cx="8499872" cy="447675"/>
          </a:xfrm>
          <a:prstGeom prst="rect">
            <a:avLst/>
          </a:prstGeom>
        </p:spPr>
        <p:txBody>
          <a:bodyPr lIns="0" tIns="0" rIns="0" bIns="0" rtlCol="0" anchor="t">
            <a:spAutoFit/>
          </a:bodyPr>
          <a:lstStyle/>
          <a:p>
            <a:pPr algn="ctr">
              <a:lnSpc>
                <a:spcPts val="3479"/>
              </a:lnSpc>
              <a:spcBef>
                <a:spcPct val="0"/>
              </a:spcBef>
            </a:pPr>
            <a:r>
              <a:rPr lang="en-US" sz="2899">
                <a:solidFill>
                  <a:srgbClr val="5CE1E6"/>
                </a:solidFill>
                <a:latin typeface="Hagrid Medium"/>
                <a:ea typeface="Hagrid Medium"/>
                <a:cs typeface="Hagrid Medium"/>
                <a:sym typeface="Hagrid Medium"/>
              </a:rPr>
              <a:t>Technical Parameters for Data Collection</a:t>
            </a:r>
          </a:p>
        </p:txBody>
      </p:sp>
      <p:sp>
        <p:nvSpPr>
          <p:cNvPr id="18" name="TextBox 18"/>
          <p:cNvSpPr txBox="1"/>
          <p:nvPr/>
        </p:nvSpPr>
        <p:spPr>
          <a:xfrm>
            <a:off x="2543438" y="3769518"/>
            <a:ext cx="4189398" cy="2061962"/>
          </a:xfrm>
          <a:prstGeom prst="rect">
            <a:avLst/>
          </a:prstGeom>
        </p:spPr>
        <p:txBody>
          <a:bodyPr lIns="0" tIns="0" rIns="0" bIns="0" rtlCol="0" anchor="t">
            <a:spAutoFit/>
          </a:bodyPr>
          <a:lstStyle/>
          <a:p>
            <a:pPr marL="366033" lvl="1" indent="-183017" algn="just">
              <a:lnSpc>
                <a:spcPts val="2373"/>
              </a:lnSpc>
              <a:spcBef>
                <a:spcPct val="0"/>
              </a:spcBef>
              <a:buFont typeface="Arial"/>
              <a:buChar char="•"/>
            </a:pPr>
            <a:r>
              <a:rPr lang="en-US" sz="1695">
                <a:solidFill>
                  <a:srgbClr val="FFFFFF"/>
                </a:solidFill>
                <a:latin typeface="Anonymous Pro Bold"/>
                <a:ea typeface="Anonymous Pro Bold"/>
                <a:cs typeface="Anonymous Pro Bold"/>
                <a:sym typeface="Anonymous Pro Bold"/>
              </a:rPr>
              <a:t>85% of users reported feeling more motivated during virtual group sessions.</a:t>
            </a:r>
          </a:p>
          <a:p>
            <a:pPr marL="366033" lvl="1" indent="-183017" algn="just">
              <a:lnSpc>
                <a:spcPts val="2373"/>
              </a:lnSpc>
              <a:spcBef>
                <a:spcPct val="0"/>
              </a:spcBef>
              <a:buFont typeface="Arial"/>
              <a:buChar char="•"/>
            </a:pPr>
            <a:r>
              <a:rPr lang="en-US" sz="1695">
                <a:solidFill>
                  <a:srgbClr val="FFFFFF"/>
                </a:solidFill>
                <a:latin typeface="Anonymous Pro Bold"/>
                <a:ea typeface="Anonymous Pro Bold"/>
                <a:cs typeface="Anonymous Pro Bold"/>
                <a:sym typeface="Anonymous Pro Bold"/>
              </a:rPr>
              <a:t>70% expressed a preference for mixed workout formats (both solo and group).</a:t>
            </a:r>
          </a:p>
          <a:p>
            <a:pPr algn="just">
              <a:lnSpc>
                <a:spcPts val="2373"/>
              </a:lnSpc>
              <a:spcBef>
                <a:spcPct val="0"/>
              </a:spcBef>
            </a:pPr>
            <a:endParaRPr lang="en-US" sz="1695">
              <a:solidFill>
                <a:srgbClr val="FFFFFF"/>
              </a:solidFill>
              <a:latin typeface="Anonymous Pro Bold"/>
              <a:ea typeface="Anonymous Pro Bold"/>
              <a:cs typeface="Anonymous Pro Bold"/>
              <a:sym typeface="Anonymous Pro Bold"/>
            </a:endParaRPr>
          </a:p>
        </p:txBody>
      </p:sp>
      <p:sp>
        <p:nvSpPr>
          <p:cNvPr id="19" name="TextBox 19"/>
          <p:cNvSpPr txBox="1"/>
          <p:nvPr/>
        </p:nvSpPr>
        <p:spPr>
          <a:xfrm>
            <a:off x="7635532" y="6817586"/>
            <a:ext cx="3756192" cy="2207377"/>
          </a:xfrm>
          <a:prstGeom prst="rect">
            <a:avLst/>
          </a:prstGeom>
        </p:spPr>
        <p:txBody>
          <a:bodyPr lIns="0" tIns="0" rIns="0" bIns="0" rtlCol="0" anchor="t">
            <a:spAutoFit/>
          </a:bodyPr>
          <a:lstStyle/>
          <a:p>
            <a:pPr marL="344444" lvl="1" indent="-172222" algn="just">
              <a:lnSpc>
                <a:spcPts val="2233"/>
              </a:lnSpc>
              <a:buFont typeface="Arial"/>
              <a:buChar char="•"/>
            </a:pPr>
            <a:r>
              <a:rPr lang="en-US" sz="1595">
                <a:solidFill>
                  <a:srgbClr val="FFFFFF"/>
                </a:solidFill>
                <a:latin typeface="Anonymous Pro Bold"/>
                <a:ea typeface="Anonymous Pro Bold"/>
                <a:cs typeface="Anonymous Pro Bold"/>
                <a:sym typeface="Anonymous Pro Bold"/>
              </a:rPr>
              <a:t>80% of users preferred creating personalized challenge groups rather than joining generic ones.</a:t>
            </a:r>
          </a:p>
          <a:p>
            <a:pPr marL="344444" lvl="1" indent="-172222" algn="just">
              <a:lnSpc>
                <a:spcPts val="2233"/>
              </a:lnSpc>
              <a:buFont typeface="Arial"/>
              <a:buChar char="•"/>
            </a:pPr>
            <a:r>
              <a:rPr lang="en-US" sz="1595">
                <a:solidFill>
                  <a:srgbClr val="FFFFFF"/>
                </a:solidFill>
                <a:latin typeface="Anonymous Pro Bold"/>
                <a:ea typeface="Anonymous Pro Bold"/>
                <a:cs typeface="Anonymous Pro Bold"/>
                <a:sym typeface="Anonymous Pro Bold"/>
              </a:rPr>
              <a:t>55% reported higher engagement when challenges were tailored to their fitness levels.</a:t>
            </a:r>
          </a:p>
          <a:p>
            <a:pPr algn="just">
              <a:lnSpc>
                <a:spcPts val="2233"/>
              </a:lnSpc>
            </a:pPr>
            <a:endParaRPr lang="en-US" sz="1595">
              <a:solidFill>
                <a:srgbClr val="FFFFFF"/>
              </a:solidFill>
              <a:latin typeface="Anonymous Pro Bold"/>
              <a:ea typeface="Anonymous Pro Bold"/>
              <a:cs typeface="Anonymous Pro Bold"/>
              <a:sym typeface="Anonymous Pro Bold"/>
            </a:endParaRPr>
          </a:p>
        </p:txBody>
      </p:sp>
      <p:sp>
        <p:nvSpPr>
          <p:cNvPr id="20" name="TextBox 20"/>
          <p:cNvSpPr txBox="1"/>
          <p:nvPr/>
        </p:nvSpPr>
        <p:spPr>
          <a:xfrm>
            <a:off x="12023967" y="3769518"/>
            <a:ext cx="3756192" cy="2357237"/>
          </a:xfrm>
          <a:prstGeom prst="rect">
            <a:avLst/>
          </a:prstGeom>
        </p:spPr>
        <p:txBody>
          <a:bodyPr lIns="0" tIns="0" rIns="0" bIns="0" rtlCol="0" anchor="t">
            <a:spAutoFit/>
          </a:bodyPr>
          <a:lstStyle/>
          <a:p>
            <a:pPr marL="366033" lvl="1" indent="-183017" algn="just">
              <a:lnSpc>
                <a:spcPts val="2373"/>
              </a:lnSpc>
              <a:buFont typeface="Arial"/>
              <a:buChar char="•"/>
            </a:pPr>
            <a:r>
              <a:rPr lang="en-US" sz="1695">
                <a:solidFill>
                  <a:srgbClr val="FFFFFF"/>
                </a:solidFill>
                <a:latin typeface="Anonymous Pro Bold"/>
                <a:ea typeface="Anonymous Pro Bold"/>
                <a:cs typeface="Anonymous Pro Bold"/>
                <a:sym typeface="Anonymous Pro Bold"/>
              </a:rPr>
              <a:t>75% of users stated that seeing peers’ progress motivated them to push harder.</a:t>
            </a:r>
          </a:p>
          <a:p>
            <a:pPr marL="366033" lvl="1" indent="-183017" algn="just">
              <a:lnSpc>
                <a:spcPts val="2373"/>
              </a:lnSpc>
              <a:buFont typeface="Arial"/>
              <a:buChar char="•"/>
            </a:pPr>
            <a:r>
              <a:rPr lang="en-US" sz="1695">
                <a:solidFill>
                  <a:srgbClr val="FFFFFF"/>
                </a:solidFill>
                <a:latin typeface="Anonymous Pro Bold"/>
                <a:ea typeface="Anonymous Pro Bold"/>
                <a:cs typeface="Anonymous Pro Bold"/>
                <a:sym typeface="Anonymous Pro Bold"/>
              </a:rPr>
              <a:t>65% of users participated in group challenges, noting enhanced accountability</a:t>
            </a:r>
          </a:p>
          <a:p>
            <a:pPr algn="just">
              <a:lnSpc>
                <a:spcPts val="2373"/>
              </a:lnSpc>
            </a:pPr>
            <a:endParaRPr lang="en-US" sz="1695">
              <a:solidFill>
                <a:srgbClr val="FFFFFF"/>
              </a:solidFill>
              <a:latin typeface="Anonymous Pro Bold"/>
              <a:ea typeface="Anonymous Pro Bold"/>
              <a:cs typeface="Anonymous Pro Bold"/>
              <a:sym typeface="Anonymous Pro Bo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985850" y="4913832"/>
            <a:ext cx="5034593" cy="2145995"/>
          </a:xfrm>
          <a:custGeom>
            <a:avLst/>
            <a:gdLst/>
            <a:ahLst/>
            <a:cxnLst/>
            <a:rect l="l" t="t" r="r" b="b"/>
            <a:pathLst>
              <a:path w="5034593" h="2145995">
                <a:moveTo>
                  <a:pt x="0" y="0"/>
                </a:moveTo>
                <a:lnTo>
                  <a:pt x="5034593" y="0"/>
                </a:lnTo>
                <a:lnTo>
                  <a:pt x="5034593" y="2145995"/>
                </a:lnTo>
                <a:lnTo>
                  <a:pt x="0" y="2145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626704" y="5986830"/>
            <a:ext cx="5034593" cy="2145995"/>
          </a:xfrm>
          <a:custGeom>
            <a:avLst/>
            <a:gdLst/>
            <a:ahLst/>
            <a:cxnLst/>
            <a:rect l="l" t="t" r="r" b="b"/>
            <a:pathLst>
              <a:path w="5034593" h="2145995">
                <a:moveTo>
                  <a:pt x="0" y="0"/>
                </a:moveTo>
                <a:lnTo>
                  <a:pt x="5034592" y="0"/>
                </a:lnTo>
                <a:lnTo>
                  <a:pt x="5034592" y="2145995"/>
                </a:lnTo>
                <a:lnTo>
                  <a:pt x="0" y="2145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2224707" y="4913832"/>
            <a:ext cx="5034593" cy="2145995"/>
          </a:xfrm>
          <a:custGeom>
            <a:avLst/>
            <a:gdLst/>
            <a:ahLst/>
            <a:cxnLst/>
            <a:rect l="l" t="t" r="r" b="b"/>
            <a:pathLst>
              <a:path w="5034593" h="2145995">
                <a:moveTo>
                  <a:pt x="0" y="0"/>
                </a:moveTo>
                <a:lnTo>
                  <a:pt x="5034593" y="0"/>
                </a:lnTo>
                <a:lnTo>
                  <a:pt x="5034593" y="2145995"/>
                </a:lnTo>
                <a:lnTo>
                  <a:pt x="0" y="2145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1028700" y="7113024"/>
            <a:ext cx="5034593" cy="2145995"/>
          </a:xfrm>
          <a:custGeom>
            <a:avLst/>
            <a:gdLst/>
            <a:ahLst/>
            <a:cxnLst/>
            <a:rect l="l" t="t" r="r" b="b"/>
            <a:pathLst>
              <a:path w="5034593" h="2145995">
                <a:moveTo>
                  <a:pt x="0" y="0"/>
                </a:moveTo>
                <a:lnTo>
                  <a:pt x="5034593" y="0"/>
                </a:lnTo>
                <a:lnTo>
                  <a:pt x="5034593" y="2145995"/>
                </a:lnTo>
                <a:lnTo>
                  <a:pt x="0" y="2145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12224707" y="7113024"/>
            <a:ext cx="5034593" cy="2145995"/>
          </a:xfrm>
          <a:custGeom>
            <a:avLst/>
            <a:gdLst/>
            <a:ahLst/>
            <a:cxnLst/>
            <a:rect l="l" t="t" r="r" b="b"/>
            <a:pathLst>
              <a:path w="5034593" h="2145995">
                <a:moveTo>
                  <a:pt x="0" y="0"/>
                </a:moveTo>
                <a:lnTo>
                  <a:pt x="5034593" y="0"/>
                </a:lnTo>
                <a:lnTo>
                  <a:pt x="5034593" y="2145995"/>
                </a:lnTo>
                <a:lnTo>
                  <a:pt x="0" y="214599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8"/>
          <p:cNvSpPr txBox="1"/>
          <p:nvPr/>
        </p:nvSpPr>
        <p:spPr>
          <a:xfrm>
            <a:off x="1028700" y="2027757"/>
            <a:ext cx="7605826" cy="2295525"/>
          </a:xfrm>
          <a:prstGeom prst="rect">
            <a:avLst/>
          </a:prstGeom>
        </p:spPr>
        <p:txBody>
          <a:bodyPr lIns="0" tIns="0" rIns="0" bIns="0" rtlCol="0" anchor="t">
            <a:spAutoFit/>
          </a:bodyPr>
          <a:lstStyle/>
          <a:p>
            <a:pPr algn="l">
              <a:lnSpc>
                <a:spcPts val="8640"/>
              </a:lnSpc>
            </a:pPr>
            <a:r>
              <a:rPr lang="en-US" sz="7200">
                <a:solidFill>
                  <a:srgbClr val="5CE1E6"/>
                </a:solidFill>
                <a:latin typeface="Hagrid Ultra-Bold"/>
                <a:ea typeface="Hagrid Ultra-Bold"/>
                <a:cs typeface="Hagrid Ultra-Bold"/>
                <a:sym typeface="Hagrid Ultra-Bold"/>
              </a:rPr>
              <a:t>TARGET AUDIENCE</a:t>
            </a:r>
          </a:p>
        </p:txBody>
      </p:sp>
      <p:sp>
        <p:nvSpPr>
          <p:cNvPr id="9" name="Freeform 9"/>
          <p:cNvSpPr/>
          <p:nvPr/>
        </p:nvSpPr>
        <p:spPr>
          <a:xfrm flipH="1">
            <a:off x="12681370" y="2201858"/>
            <a:ext cx="5596661" cy="1909861"/>
          </a:xfrm>
          <a:custGeom>
            <a:avLst/>
            <a:gdLst/>
            <a:ahLst/>
            <a:cxnLst/>
            <a:rect l="l" t="t" r="r" b="b"/>
            <a:pathLst>
              <a:path w="5596661" h="1909861">
                <a:moveTo>
                  <a:pt x="5596661" y="0"/>
                </a:moveTo>
                <a:lnTo>
                  <a:pt x="0" y="0"/>
                </a:lnTo>
                <a:lnTo>
                  <a:pt x="0" y="1909860"/>
                </a:lnTo>
                <a:lnTo>
                  <a:pt x="5596661" y="1909860"/>
                </a:lnTo>
                <a:lnTo>
                  <a:pt x="5596661"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0" name="TextBox 10"/>
          <p:cNvSpPr txBox="1"/>
          <p:nvPr/>
        </p:nvSpPr>
        <p:spPr>
          <a:xfrm>
            <a:off x="1466018" y="5237194"/>
            <a:ext cx="4159956" cy="600075"/>
          </a:xfrm>
          <a:prstGeom prst="rect">
            <a:avLst/>
          </a:prstGeom>
        </p:spPr>
        <p:txBody>
          <a:bodyPr lIns="0" tIns="0" rIns="0" bIns="0" rtlCol="0" anchor="t">
            <a:spAutoFit/>
          </a:bodyPr>
          <a:lstStyle/>
          <a:p>
            <a:pPr algn="ctr">
              <a:lnSpc>
                <a:spcPts val="2362"/>
              </a:lnSpc>
            </a:pPr>
            <a:r>
              <a:rPr lang="en-US" sz="1968">
                <a:solidFill>
                  <a:srgbClr val="FFFFFF"/>
                </a:solidFill>
                <a:latin typeface="Hagrid Medium"/>
                <a:ea typeface="Hagrid Medium"/>
                <a:cs typeface="Hagrid Medium"/>
                <a:sym typeface="Hagrid Medium"/>
              </a:rPr>
              <a:t>Fitness Enthusiasts and Athletes</a:t>
            </a:r>
          </a:p>
        </p:txBody>
      </p:sp>
      <p:sp>
        <p:nvSpPr>
          <p:cNvPr id="11" name="TextBox 11"/>
          <p:cNvSpPr txBox="1"/>
          <p:nvPr/>
        </p:nvSpPr>
        <p:spPr>
          <a:xfrm>
            <a:off x="7404888" y="6259924"/>
            <a:ext cx="3365022" cy="676275"/>
          </a:xfrm>
          <a:prstGeom prst="rect">
            <a:avLst/>
          </a:prstGeom>
        </p:spPr>
        <p:txBody>
          <a:bodyPr lIns="0" tIns="0" rIns="0" bIns="0" rtlCol="0" anchor="t">
            <a:spAutoFit/>
          </a:bodyPr>
          <a:lstStyle/>
          <a:p>
            <a:pPr algn="ctr">
              <a:lnSpc>
                <a:spcPts val="2639"/>
              </a:lnSpc>
            </a:pPr>
            <a:r>
              <a:rPr lang="en-US" sz="2199">
                <a:solidFill>
                  <a:srgbClr val="FFFFFF"/>
                </a:solidFill>
                <a:latin typeface="Hagrid Medium"/>
                <a:ea typeface="Hagrid Medium"/>
                <a:cs typeface="Hagrid Medium"/>
                <a:sym typeface="Hagrid Medium"/>
              </a:rPr>
              <a:t>Tech-Savvy Millennials and Gen Z</a:t>
            </a:r>
          </a:p>
        </p:txBody>
      </p:sp>
      <p:sp>
        <p:nvSpPr>
          <p:cNvPr id="12" name="TextBox 12"/>
          <p:cNvSpPr txBox="1"/>
          <p:nvPr/>
        </p:nvSpPr>
        <p:spPr>
          <a:xfrm>
            <a:off x="13019762" y="5292818"/>
            <a:ext cx="3444484" cy="388620"/>
          </a:xfrm>
          <a:prstGeom prst="rect">
            <a:avLst/>
          </a:prstGeom>
        </p:spPr>
        <p:txBody>
          <a:bodyPr lIns="0" tIns="0" rIns="0" bIns="0" rtlCol="0" anchor="t">
            <a:spAutoFit/>
          </a:bodyPr>
          <a:lstStyle/>
          <a:p>
            <a:pPr algn="ctr">
              <a:lnSpc>
                <a:spcPts val="2999"/>
              </a:lnSpc>
            </a:pPr>
            <a:r>
              <a:rPr lang="en-US" sz="2499">
                <a:solidFill>
                  <a:srgbClr val="FFFFFF"/>
                </a:solidFill>
                <a:latin typeface="Hagrid Medium"/>
                <a:ea typeface="Hagrid Medium"/>
                <a:cs typeface="Hagrid Medium"/>
                <a:sym typeface="Hagrid Medium"/>
              </a:rPr>
              <a:t>Busy Professionals</a:t>
            </a:r>
          </a:p>
        </p:txBody>
      </p:sp>
      <p:sp>
        <p:nvSpPr>
          <p:cNvPr id="13" name="TextBox 13"/>
          <p:cNvSpPr txBox="1"/>
          <p:nvPr/>
        </p:nvSpPr>
        <p:spPr>
          <a:xfrm>
            <a:off x="1596359" y="7445622"/>
            <a:ext cx="3813575" cy="596265"/>
          </a:xfrm>
          <a:prstGeom prst="rect">
            <a:avLst/>
          </a:prstGeom>
        </p:spPr>
        <p:txBody>
          <a:bodyPr lIns="0" tIns="0" rIns="0" bIns="0" rtlCol="0" anchor="t">
            <a:spAutoFit/>
          </a:bodyPr>
          <a:lstStyle/>
          <a:p>
            <a:pPr algn="ctr">
              <a:lnSpc>
                <a:spcPts val="2280"/>
              </a:lnSpc>
            </a:pPr>
            <a:r>
              <a:rPr lang="en-US" sz="1900">
                <a:solidFill>
                  <a:srgbClr val="FFFFFF"/>
                </a:solidFill>
                <a:latin typeface="Hagrid Medium"/>
                <a:ea typeface="Hagrid Medium"/>
                <a:cs typeface="Hagrid Medium"/>
                <a:sym typeface="Hagrid Medium"/>
              </a:rPr>
              <a:t>Mental Health and Wellness Seekers</a:t>
            </a:r>
          </a:p>
        </p:txBody>
      </p:sp>
      <p:sp>
        <p:nvSpPr>
          <p:cNvPr id="14" name="TextBox 14"/>
          <p:cNvSpPr txBox="1"/>
          <p:nvPr/>
        </p:nvSpPr>
        <p:spPr>
          <a:xfrm>
            <a:off x="12966788" y="7617870"/>
            <a:ext cx="3550432" cy="710565"/>
          </a:xfrm>
          <a:prstGeom prst="rect">
            <a:avLst/>
          </a:prstGeom>
        </p:spPr>
        <p:txBody>
          <a:bodyPr lIns="0" tIns="0" rIns="0" bIns="0" rtlCol="0" anchor="t">
            <a:spAutoFit/>
          </a:bodyPr>
          <a:lstStyle/>
          <a:p>
            <a:pPr algn="ctr">
              <a:lnSpc>
                <a:spcPts val="2759"/>
              </a:lnSpc>
            </a:pPr>
            <a:r>
              <a:rPr lang="en-US" sz="2299">
                <a:solidFill>
                  <a:srgbClr val="FFFFFF"/>
                </a:solidFill>
                <a:latin typeface="Hagrid Medium"/>
                <a:ea typeface="Hagrid Medium"/>
                <a:cs typeface="Hagrid Medium"/>
                <a:sym typeface="Hagrid Medium"/>
              </a:rPr>
              <a:t>Rehabilitation and Recovery Patients</a:t>
            </a:r>
          </a:p>
        </p:txBody>
      </p:sp>
      <p:sp>
        <p:nvSpPr>
          <p:cNvPr id="15" name="Freeform 15"/>
          <p:cNvSpPr/>
          <p:nvPr/>
        </p:nvSpPr>
        <p:spPr>
          <a:xfrm flipH="1" flipV="1">
            <a:off x="8152282" y="2961078"/>
            <a:ext cx="1468803" cy="1314579"/>
          </a:xfrm>
          <a:custGeom>
            <a:avLst/>
            <a:gdLst/>
            <a:ahLst/>
            <a:cxnLst/>
            <a:rect l="l" t="t" r="r" b="b"/>
            <a:pathLst>
              <a:path w="1468803" h="1314579">
                <a:moveTo>
                  <a:pt x="1468803" y="1314579"/>
                </a:moveTo>
                <a:lnTo>
                  <a:pt x="0" y="1314579"/>
                </a:lnTo>
                <a:lnTo>
                  <a:pt x="0" y="0"/>
                </a:lnTo>
                <a:lnTo>
                  <a:pt x="1468803" y="0"/>
                </a:lnTo>
                <a:lnTo>
                  <a:pt x="1468803" y="1314579"/>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6" name="Freeform 16"/>
          <p:cNvSpPr/>
          <p:nvPr/>
        </p:nvSpPr>
        <p:spPr>
          <a:xfrm>
            <a:off x="765902" y="597626"/>
            <a:ext cx="801481" cy="801481"/>
          </a:xfrm>
          <a:custGeom>
            <a:avLst/>
            <a:gdLst/>
            <a:ahLst/>
            <a:cxnLst/>
            <a:rect l="l" t="t" r="r" b="b"/>
            <a:pathLst>
              <a:path w="801481" h="801481">
                <a:moveTo>
                  <a:pt x="0" y="0"/>
                </a:moveTo>
                <a:lnTo>
                  <a:pt x="801480" y="0"/>
                </a:lnTo>
                <a:lnTo>
                  <a:pt x="801480" y="801481"/>
                </a:lnTo>
                <a:lnTo>
                  <a:pt x="0" y="801481"/>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7" name="TextBox 17"/>
          <p:cNvSpPr txBox="1"/>
          <p:nvPr/>
        </p:nvSpPr>
        <p:spPr>
          <a:xfrm>
            <a:off x="1669467" y="653849"/>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18" name="AutoShape 18"/>
          <p:cNvSpPr/>
          <p:nvPr/>
        </p:nvSpPr>
        <p:spPr>
          <a:xfrm>
            <a:off x="4761924" y="998367"/>
            <a:ext cx="12497376" cy="0"/>
          </a:xfrm>
          <a:prstGeom prst="line">
            <a:avLst/>
          </a:prstGeom>
          <a:ln w="19050" cap="flat">
            <a:solidFill>
              <a:srgbClr val="5CE1E6"/>
            </a:solidFill>
            <a:prstDash val="solid"/>
            <a:headEnd type="none" w="sm" len="sm"/>
            <a:tailEnd type="none" w="sm" len="sm"/>
          </a:ln>
        </p:spPr>
      </p:sp>
      <p:sp>
        <p:nvSpPr>
          <p:cNvPr id="19" name="TextBox 19"/>
          <p:cNvSpPr txBox="1"/>
          <p:nvPr/>
        </p:nvSpPr>
        <p:spPr>
          <a:xfrm>
            <a:off x="1669467" y="5804570"/>
            <a:ext cx="3740468" cy="464879"/>
          </a:xfrm>
          <a:prstGeom prst="rect">
            <a:avLst/>
          </a:prstGeom>
        </p:spPr>
        <p:txBody>
          <a:bodyPr lIns="0" tIns="0" rIns="0" bIns="0" rtlCol="0" anchor="t">
            <a:spAutoFit/>
          </a:bodyPr>
          <a:lstStyle/>
          <a:p>
            <a:pPr algn="ctr">
              <a:lnSpc>
                <a:spcPts val="3776"/>
              </a:lnSpc>
              <a:spcBef>
                <a:spcPct val="0"/>
              </a:spcBef>
            </a:pPr>
            <a:r>
              <a:rPr lang="en-US" sz="2697">
                <a:solidFill>
                  <a:srgbClr val="FFFFFF"/>
                </a:solidFill>
                <a:latin typeface="Anonymous Pro Bold"/>
                <a:ea typeface="Anonymous Pro Bold"/>
                <a:cs typeface="Anonymous Pro Bold"/>
                <a:sym typeface="Anonymous Pro Bold"/>
              </a:rPr>
              <a:t>Primarily aged 18-45</a:t>
            </a:r>
          </a:p>
        </p:txBody>
      </p:sp>
      <p:sp>
        <p:nvSpPr>
          <p:cNvPr id="20" name="TextBox 20"/>
          <p:cNvSpPr txBox="1"/>
          <p:nvPr/>
        </p:nvSpPr>
        <p:spPr>
          <a:xfrm>
            <a:off x="1558858" y="8075675"/>
            <a:ext cx="3961686" cy="448369"/>
          </a:xfrm>
          <a:prstGeom prst="rect">
            <a:avLst/>
          </a:prstGeom>
        </p:spPr>
        <p:txBody>
          <a:bodyPr lIns="0" tIns="0" rIns="0" bIns="0" rtlCol="0" anchor="t">
            <a:spAutoFit/>
          </a:bodyPr>
          <a:lstStyle/>
          <a:p>
            <a:pPr algn="ctr">
              <a:lnSpc>
                <a:spcPts val="3636"/>
              </a:lnSpc>
              <a:spcBef>
                <a:spcPct val="0"/>
              </a:spcBef>
            </a:pPr>
            <a:r>
              <a:rPr lang="en-US" sz="2597">
                <a:solidFill>
                  <a:srgbClr val="FFFFFF"/>
                </a:solidFill>
                <a:latin typeface="Anonymous Pro Bold"/>
                <a:ea typeface="Anonymous Pro Bold"/>
                <a:cs typeface="Anonymous Pro Bold"/>
                <a:sym typeface="Anonymous Pro Bold"/>
              </a:rPr>
              <a:t>Individuals aged 18-35</a:t>
            </a:r>
          </a:p>
        </p:txBody>
      </p:sp>
      <p:sp>
        <p:nvSpPr>
          <p:cNvPr id="21" name="TextBox 21"/>
          <p:cNvSpPr txBox="1"/>
          <p:nvPr/>
        </p:nvSpPr>
        <p:spPr>
          <a:xfrm>
            <a:off x="8208883" y="6990267"/>
            <a:ext cx="1870234" cy="464879"/>
          </a:xfrm>
          <a:prstGeom prst="rect">
            <a:avLst/>
          </a:prstGeom>
        </p:spPr>
        <p:txBody>
          <a:bodyPr lIns="0" tIns="0" rIns="0" bIns="0" rtlCol="0" anchor="t">
            <a:spAutoFit/>
          </a:bodyPr>
          <a:lstStyle/>
          <a:p>
            <a:pPr algn="ctr">
              <a:lnSpc>
                <a:spcPts val="3776"/>
              </a:lnSpc>
              <a:spcBef>
                <a:spcPct val="0"/>
              </a:spcBef>
            </a:pPr>
            <a:r>
              <a:rPr lang="en-US" sz="2697">
                <a:solidFill>
                  <a:srgbClr val="FFFFFF"/>
                </a:solidFill>
                <a:latin typeface="Anonymous Pro Bold"/>
                <a:ea typeface="Anonymous Pro Bold"/>
                <a:cs typeface="Anonymous Pro Bold"/>
                <a:sym typeface="Anonymous Pro Bold"/>
              </a:rPr>
              <a:t>Aged 18-35</a:t>
            </a:r>
          </a:p>
        </p:txBody>
      </p:sp>
      <p:sp>
        <p:nvSpPr>
          <p:cNvPr id="22" name="TextBox 22"/>
          <p:cNvSpPr txBox="1"/>
          <p:nvPr/>
        </p:nvSpPr>
        <p:spPr>
          <a:xfrm>
            <a:off x="13840760" y="5852195"/>
            <a:ext cx="1802487" cy="400050"/>
          </a:xfrm>
          <a:prstGeom prst="rect">
            <a:avLst/>
          </a:prstGeom>
        </p:spPr>
        <p:txBody>
          <a:bodyPr lIns="0" tIns="0" rIns="0" bIns="0" rtlCol="0" anchor="t">
            <a:spAutoFit/>
          </a:bodyPr>
          <a:lstStyle/>
          <a:p>
            <a:pPr algn="ctr">
              <a:lnSpc>
                <a:spcPts val="3119"/>
              </a:lnSpc>
              <a:spcBef>
                <a:spcPct val="0"/>
              </a:spcBef>
            </a:pPr>
            <a:r>
              <a:rPr lang="en-US" sz="2599">
                <a:solidFill>
                  <a:srgbClr val="FFFFFF"/>
                </a:solidFill>
                <a:latin typeface="Anonymous Pro Bold"/>
                <a:ea typeface="Anonymous Pro Bold"/>
                <a:cs typeface="Anonymous Pro Bold"/>
                <a:sym typeface="Anonymous Pro Bold"/>
              </a:rPr>
              <a:t>Aged 25-50</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AutoShape 3"/>
          <p:cNvSpPr/>
          <p:nvPr/>
        </p:nvSpPr>
        <p:spPr>
          <a:xfrm>
            <a:off x="1541534" y="1959781"/>
            <a:ext cx="12709613" cy="0"/>
          </a:xfrm>
          <a:prstGeom prst="line">
            <a:avLst/>
          </a:prstGeom>
          <a:ln w="19050" cap="flat">
            <a:solidFill>
              <a:srgbClr val="5CE1E6"/>
            </a:solidFill>
            <a:prstDash val="solid"/>
            <a:headEnd type="none" w="sm" len="sm"/>
            <a:tailEnd type="none" w="sm" len="sm"/>
          </a:ln>
        </p:spPr>
      </p:sp>
      <p:sp>
        <p:nvSpPr>
          <p:cNvPr id="4" name="TextBox 4"/>
          <p:cNvSpPr txBox="1"/>
          <p:nvPr/>
        </p:nvSpPr>
        <p:spPr>
          <a:xfrm>
            <a:off x="1028700" y="2823514"/>
            <a:ext cx="15853530" cy="6933162"/>
          </a:xfrm>
          <a:prstGeom prst="rect">
            <a:avLst/>
          </a:prstGeom>
        </p:spPr>
        <p:txBody>
          <a:bodyPr lIns="0" tIns="0" rIns="0" bIns="0" rtlCol="0" anchor="t">
            <a:spAutoFit/>
          </a:bodyPr>
          <a:lstStyle/>
          <a:p>
            <a:pPr marL="689389" lvl="1" indent="-344695" algn="ctr">
              <a:lnSpc>
                <a:spcPts val="4214"/>
              </a:lnSpc>
              <a:buFont typeface="Arial"/>
              <a:buChar char="•"/>
            </a:pPr>
            <a:r>
              <a:rPr lang="en-US" sz="3193" spc="-124">
                <a:solidFill>
                  <a:srgbClr val="FFFFFF"/>
                </a:solidFill>
                <a:latin typeface="Anonymous Pro"/>
                <a:ea typeface="Anonymous Pro"/>
                <a:cs typeface="Anonymous Pro"/>
                <a:sym typeface="Anonymous Pro"/>
              </a:rPr>
              <a:t>Our platform is designed for seamless growth, leveraging </a:t>
            </a:r>
            <a:r>
              <a:rPr lang="en-US" sz="3193" spc="-124">
                <a:solidFill>
                  <a:srgbClr val="FF3131"/>
                </a:solidFill>
                <a:latin typeface="Anonymous Pro Bold"/>
                <a:ea typeface="Anonymous Pro Bold"/>
                <a:cs typeface="Anonymous Pro Bold"/>
                <a:sym typeface="Anonymous Pro Bold"/>
              </a:rPr>
              <a:t>cloud infrastructure</a:t>
            </a:r>
            <a:r>
              <a:rPr lang="en-US" sz="3193" spc="-124">
                <a:solidFill>
                  <a:srgbClr val="FFFFFF"/>
                </a:solidFill>
                <a:latin typeface="Anonymous Pro"/>
                <a:ea typeface="Anonymous Pro"/>
                <a:cs typeface="Anonymous Pro"/>
                <a:sym typeface="Anonymous Pro"/>
              </a:rPr>
              <a:t> to handle increasing user demand without sacrificing performance. With </a:t>
            </a:r>
            <a:r>
              <a:rPr lang="en-US" sz="3193" spc="-124">
                <a:solidFill>
                  <a:srgbClr val="FF3131"/>
                </a:solidFill>
                <a:latin typeface="Anonymous Pro Bold"/>
                <a:ea typeface="Anonymous Pro Bold"/>
                <a:cs typeface="Anonymous Pro Bold"/>
                <a:sym typeface="Anonymous Pro Bold"/>
              </a:rPr>
              <a:t>modular AI components</a:t>
            </a:r>
            <a:r>
              <a:rPr lang="en-US" sz="3193" spc="-124">
                <a:solidFill>
                  <a:srgbClr val="FFFFFF"/>
                </a:solidFill>
                <a:latin typeface="Anonymous Pro"/>
                <a:ea typeface="Anonymous Pro"/>
                <a:cs typeface="Anonymous Pro"/>
                <a:sym typeface="Anonymous Pro"/>
              </a:rPr>
              <a:t>, we ensure continuous improvement and the ability to expand features effortlessly.</a:t>
            </a:r>
          </a:p>
          <a:p>
            <a:pPr marL="689389" lvl="1" indent="-344695" algn="ctr">
              <a:lnSpc>
                <a:spcPts val="4214"/>
              </a:lnSpc>
              <a:buFont typeface="Arial"/>
              <a:buChar char="•"/>
            </a:pPr>
            <a:r>
              <a:rPr lang="en-US" sz="3193" spc="-124">
                <a:solidFill>
                  <a:srgbClr val="FFFFFF"/>
                </a:solidFill>
                <a:latin typeface="Anonymous Pro"/>
                <a:ea typeface="Anonymous Pro"/>
                <a:cs typeface="Anonymous Pro"/>
                <a:sym typeface="Anonymous Pro"/>
              </a:rPr>
              <a:t>To scale our user base, we implement a </a:t>
            </a:r>
            <a:r>
              <a:rPr lang="en-US" sz="3193" spc="-124">
                <a:solidFill>
                  <a:srgbClr val="FF3131"/>
                </a:solidFill>
                <a:latin typeface="Anonymous Pro Bold"/>
                <a:ea typeface="Anonymous Pro Bold"/>
                <a:cs typeface="Anonymous Pro Bold"/>
                <a:sym typeface="Anonymous Pro Bold"/>
              </a:rPr>
              <a:t>freemium model</a:t>
            </a:r>
            <a:r>
              <a:rPr lang="en-US" sz="3193" spc="-124">
                <a:solidFill>
                  <a:srgbClr val="FFFFFF"/>
                </a:solidFill>
                <a:latin typeface="Anonymous Pro"/>
                <a:ea typeface="Anonymous Pro"/>
                <a:cs typeface="Anonymous Pro"/>
                <a:sym typeface="Anonymous Pro"/>
              </a:rPr>
              <a:t> to attract users and </a:t>
            </a:r>
            <a:r>
              <a:rPr lang="en-US" sz="3193" spc="-124">
                <a:solidFill>
                  <a:srgbClr val="FF3131"/>
                </a:solidFill>
                <a:latin typeface="Anonymous Pro Bold"/>
                <a:ea typeface="Anonymous Pro Bold"/>
                <a:cs typeface="Anonymous Pro Bold"/>
                <a:sym typeface="Anonymous Pro Bold"/>
              </a:rPr>
              <a:t>corporate partnerships</a:t>
            </a:r>
            <a:r>
              <a:rPr lang="en-US" sz="3193" spc="-124">
                <a:solidFill>
                  <a:srgbClr val="FFFFFF"/>
                </a:solidFill>
                <a:latin typeface="Anonymous Pro"/>
                <a:ea typeface="Anonymous Pro"/>
                <a:cs typeface="Anonymous Pro"/>
                <a:sym typeface="Anonymous Pro"/>
              </a:rPr>
              <a:t> to expand rapidly through collaborations with wellness programs and gyms. Our AI and data capabilities grow with</a:t>
            </a:r>
            <a:r>
              <a:rPr lang="en-US" sz="3193" spc="-124">
                <a:solidFill>
                  <a:srgbClr val="FF3131"/>
                </a:solidFill>
                <a:latin typeface="Anonymous Pro Bold"/>
                <a:ea typeface="Anonymous Pro Bold"/>
                <a:cs typeface="Anonymous Pro Bold"/>
                <a:sym typeface="Anonymous Pro Bold"/>
              </a:rPr>
              <a:t> big data integration</a:t>
            </a:r>
            <a:r>
              <a:rPr lang="en-US" sz="3193" spc="-124">
                <a:solidFill>
                  <a:srgbClr val="FFFFFF"/>
                </a:solidFill>
                <a:latin typeface="Anonymous Pro"/>
                <a:ea typeface="Anonymous Pro"/>
                <a:cs typeface="Anonymous Pro"/>
                <a:sym typeface="Anonymous Pro"/>
              </a:rPr>
              <a:t> for enhanced personalization and cross-platform integration with wearables and other fitness apps.</a:t>
            </a:r>
          </a:p>
          <a:p>
            <a:pPr marL="689389" lvl="1" indent="-344695" algn="ctr">
              <a:lnSpc>
                <a:spcPts val="4214"/>
              </a:lnSpc>
              <a:buFont typeface="Arial"/>
              <a:buChar char="•"/>
            </a:pPr>
            <a:r>
              <a:rPr lang="en-US" sz="3193" spc="-124">
                <a:solidFill>
                  <a:srgbClr val="FFFFFF"/>
                </a:solidFill>
                <a:latin typeface="Anonymous Pro"/>
                <a:ea typeface="Anonymous Pro"/>
                <a:cs typeface="Anonymous Pro"/>
                <a:sym typeface="Anonymous Pro"/>
              </a:rPr>
              <a:t>For global expansion, we focus on localized features to cater to regional preferences and strategic partnerships with fitness brands to accelerate market entry.</a:t>
            </a:r>
          </a:p>
          <a:p>
            <a:pPr algn="ctr">
              <a:lnSpc>
                <a:spcPts val="4214"/>
              </a:lnSpc>
            </a:pPr>
            <a:endParaRPr lang="en-US" sz="3193" spc="-124">
              <a:solidFill>
                <a:srgbClr val="FFFFFF"/>
              </a:solidFill>
              <a:latin typeface="Anonymous Pro"/>
              <a:ea typeface="Anonymous Pro"/>
              <a:cs typeface="Anonymous Pro"/>
              <a:sym typeface="Anonymous Pro"/>
            </a:endParaRPr>
          </a:p>
        </p:txBody>
      </p:sp>
      <p:sp>
        <p:nvSpPr>
          <p:cNvPr id="5" name="Freeform 5"/>
          <p:cNvSpPr/>
          <p:nvPr/>
        </p:nvSpPr>
        <p:spPr>
          <a:xfrm rot="-1046865" flipH="1">
            <a:off x="-423333" y="1716425"/>
            <a:ext cx="1742710" cy="1749269"/>
          </a:xfrm>
          <a:custGeom>
            <a:avLst/>
            <a:gdLst/>
            <a:ahLst/>
            <a:cxnLst/>
            <a:rect l="l" t="t" r="r" b="b"/>
            <a:pathLst>
              <a:path w="1742710" h="1749269">
                <a:moveTo>
                  <a:pt x="1742710" y="0"/>
                </a:moveTo>
                <a:lnTo>
                  <a:pt x="0" y="0"/>
                </a:lnTo>
                <a:lnTo>
                  <a:pt x="0" y="1749269"/>
                </a:lnTo>
                <a:lnTo>
                  <a:pt x="1742710" y="1749269"/>
                </a:lnTo>
                <a:lnTo>
                  <a:pt x="174271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541534" y="771769"/>
            <a:ext cx="12055704" cy="1152525"/>
          </a:xfrm>
          <a:prstGeom prst="rect">
            <a:avLst/>
          </a:prstGeom>
        </p:spPr>
        <p:txBody>
          <a:bodyPr lIns="0" tIns="0" rIns="0" bIns="0" rtlCol="0" anchor="t">
            <a:spAutoFit/>
          </a:bodyPr>
          <a:lstStyle/>
          <a:p>
            <a:pPr algn="ctr">
              <a:lnSpc>
                <a:spcPts val="8640"/>
              </a:lnSpc>
            </a:pPr>
            <a:r>
              <a:rPr lang="en-US" sz="7200">
                <a:solidFill>
                  <a:srgbClr val="5CE1E6"/>
                </a:solidFill>
                <a:latin typeface="Hagrid Ultra-Bold"/>
                <a:ea typeface="Hagrid Ultra-Bold"/>
                <a:cs typeface="Hagrid Ultra-Bold"/>
                <a:sym typeface="Hagrid Ultra-Bold"/>
              </a:rPr>
              <a:t>SCALABILITY</a:t>
            </a:r>
          </a:p>
        </p:txBody>
      </p:sp>
      <p:sp>
        <p:nvSpPr>
          <p:cNvPr id="7" name="TextBox 7"/>
          <p:cNvSpPr txBox="1"/>
          <p:nvPr/>
        </p:nvSpPr>
        <p:spPr>
          <a:xfrm>
            <a:off x="14546421" y="1713084"/>
            <a:ext cx="2765566" cy="483870"/>
          </a:xfrm>
          <a:prstGeom prst="rect">
            <a:avLst/>
          </a:prstGeom>
        </p:spPr>
        <p:txBody>
          <a:bodyPr lIns="0" tIns="0" rIns="0" bIns="0" rtlCol="0" anchor="t">
            <a:spAutoFit/>
          </a:bodyPr>
          <a:lstStyle/>
          <a:p>
            <a:pPr algn="just">
              <a:lnSpc>
                <a:spcPts val="3719"/>
              </a:lnSpc>
            </a:pPr>
            <a:r>
              <a:rPr lang="en-US" sz="3099">
                <a:solidFill>
                  <a:srgbClr val="FFFFFF"/>
                </a:solidFill>
                <a:latin typeface="Hagrid Medium"/>
                <a:ea typeface="Hagrid Medium"/>
                <a:cs typeface="Hagrid Medium"/>
                <a:sym typeface="Hagrid Medium"/>
              </a:rPr>
              <a:t>AndroNova</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AutoShape 3"/>
          <p:cNvSpPr/>
          <p:nvPr/>
        </p:nvSpPr>
        <p:spPr>
          <a:xfrm>
            <a:off x="1541534" y="1959781"/>
            <a:ext cx="12709613" cy="0"/>
          </a:xfrm>
          <a:prstGeom prst="line">
            <a:avLst/>
          </a:prstGeom>
          <a:ln w="19050" cap="flat">
            <a:solidFill>
              <a:srgbClr val="5CE1E6"/>
            </a:solidFill>
            <a:prstDash val="solid"/>
            <a:headEnd type="none" w="sm" len="sm"/>
            <a:tailEnd type="none" w="sm" len="sm"/>
          </a:ln>
        </p:spPr>
      </p:sp>
      <p:sp>
        <p:nvSpPr>
          <p:cNvPr id="4" name="TextBox 4"/>
          <p:cNvSpPr txBox="1"/>
          <p:nvPr/>
        </p:nvSpPr>
        <p:spPr>
          <a:xfrm>
            <a:off x="796118" y="2280999"/>
            <a:ext cx="16989241" cy="8006001"/>
          </a:xfrm>
          <a:prstGeom prst="rect">
            <a:avLst/>
          </a:prstGeom>
        </p:spPr>
        <p:txBody>
          <a:bodyPr lIns="0" tIns="0" rIns="0" bIns="0" rtlCol="0" anchor="t">
            <a:spAutoFit/>
          </a:bodyPr>
          <a:lstStyle/>
          <a:p>
            <a:pPr algn="ctr">
              <a:lnSpc>
                <a:spcPts val="4516"/>
              </a:lnSpc>
            </a:pPr>
            <a:endParaRPr/>
          </a:p>
          <a:p>
            <a:pPr marL="738775" lvl="1" indent="-369387" algn="ctr">
              <a:lnSpc>
                <a:spcPts val="4516"/>
              </a:lnSpc>
              <a:buFont typeface="Arial"/>
              <a:buChar char="•"/>
            </a:pPr>
            <a:r>
              <a:rPr lang="en-US" sz="3421" spc="-133">
                <a:solidFill>
                  <a:srgbClr val="FFFFFF"/>
                </a:solidFill>
                <a:latin typeface="Anonymous Pro"/>
                <a:ea typeface="Anonymous Pro"/>
                <a:cs typeface="Anonymous Pro"/>
                <a:sym typeface="Anonymous Pro"/>
              </a:rPr>
              <a:t>The </a:t>
            </a:r>
            <a:r>
              <a:rPr lang="en-US" sz="3421" spc="-133">
                <a:solidFill>
                  <a:srgbClr val="FF3131"/>
                </a:solidFill>
                <a:latin typeface="Anonymous Pro"/>
                <a:ea typeface="Anonymous Pro"/>
                <a:cs typeface="Anonymous Pro"/>
                <a:sym typeface="Anonymous Pro"/>
              </a:rPr>
              <a:t>emotional disconnect</a:t>
            </a:r>
            <a:r>
              <a:rPr lang="en-US" sz="3421" spc="-133">
                <a:solidFill>
                  <a:srgbClr val="FFFFFF"/>
                </a:solidFill>
                <a:latin typeface="Anonymous Pro"/>
                <a:ea typeface="Anonymous Pro"/>
                <a:cs typeface="Anonymous Pro"/>
                <a:sym typeface="Anonymous Pro"/>
              </a:rPr>
              <a:t> in traditional fitness programs leads to a staggering </a:t>
            </a:r>
            <a:r>
              <a:rPr lang="en-US" sz="3421" spc="-133">
                <a:solidFill>
                  <a:srgbClr val="FF3131"/>
                </a:solidFill>
                <a:latin typeface="Anonymous Pro"/>
                <a:ea typeface="Anonymous Pro"/>
                <a:cs typeface="Anonymous Pro"/>
                <a:sym typeface="Anonymous Pro"/>
              </a:rPr>
              <a:t>67%</a:t>
            </a:r>
            <a:r>
              <a:rPr lang="en-US" sz="3421" spc="-133">
                <a:solidFill>
                  <a:srgbClr val="FFFFFF"/>
                </a:solidFill>
                <a:latin typeface="Anonymous Pro"/>
                <a:ea typeface="Anonymous Pro"/>
                <a:cs typeface="Anonymous Pro"/>
                <a:sym typeface="Anonymous Pro"/>
              </a:rPr>
              <a:t> of individuals reporting a lack of motivation, ultimately resulting in over </a:t>
            </a:r>
            <a:r>
              <a:rPr lang="en-US" sz="3421" spc="-133">
                <a:solidFill>
                  <a:srgbClr val="FF3131"/>
                </a:solidFill>
                <a:latin typeface="Anonymous Pro"/>
                <a:ea typeface="Anonymous Pro"/>
                <a:cs typeface="Anonymous Pro"/>
                <a:sym typeface="Anonymous Pro"/>
              </a:rPr>
              <a:t>50%</a:t>
            </a:r>
            <a:r>
              <a:rPr lang="en-US" sz="3421" spc="-133">
                <a:solidFill>
                  <a:srgbClr val="FFFFFF"/>
                </a:solidFill>
                <a:latin typeface="Anonymous Pro"/>
                <a:ea typeface="Anonymous Pro"/>
                <a:cs typeface="Anonymous Pro"/>
                <a:sym typeface="Anonymous Pro"/>
              </a:rPr>
              <a:t> dropping out within the first six months. This disheartening trend not only hinders personal health and wellness but also contributes to a broader societal issue of declining physical and mental well-being. By integrating emotional intelligence into fitness routines, we can transform the landscape of wellness, fostering sustained engagement and motivation. This shift not only empowers individuals to achieve their fitness goals but also promotes a healthier, more resilient society. Addressing the emotional aspect of fitness is not just an enhancement but a fundamental necessity for lasting change in personal health and community well-being.</a:t>
            </a:r>
          </a:p>
          <a:p>
            <a:pPr algn="ctr">
              <a:lnSpc>
                <a:spcPts val="4516"/>
              </a:lnSpc>
            </a:pPr>
            <a:endParaRPr lang="en-US" sz="3421" spc="-133">
              <a:solidFill>
                <a:srgbClr val="FFFFFF"/>
              </a:solidFill>
              <a:latin typeface="Anonymous Pro"/>
              <a:ea typeface="Anonymous Pro"/>
              <a:cs typeface="Anonymous Pro"/>
              <a:sym typeface="Anonymous Pro"/>
            </a:endParaRPr>
          </a:p>
        </p:txBody>
      </p:sp>
      <p:sp>
        <p:nvSpPr>
          <p:cNvPr id="5" name="Freeform 5"/>
          <p:cNvSpPr/>
          <p:nvPr/>
        </p:nvSpPr>
        <p:spPr>
          <a:xfrm rot="-1046865" flipH="1">
            <a:off x="-423333" y="1716425"/>
            <a:ext cx="1742710" cy="1749269"/>
          </a:xfrm>
          <a:custGeom>
            <a:avLst/>
            <a:gdLst/>
            <a:ahLst/>
            <a:cxnLst/>
            <a:rect l="l" t="t" r="r" b="b"/>
            <a:pathLst>
              <a:path w="1742710" h="1749269">
                <a:moveTo>
                  <a:pt x="1742710" y="0"/>
                </a:moveTo>
                <a:lnTo>
                  <a:pt x="0" y="0"/>
                </a:lnTo>
                <a:lnTo>
                  <a:pt x="0" y="1749269"/>
                </a:lnTo>
                <a:lnTo>
                  <a:pt x="1742710" y="1749269"/>
                </a:lnTo>
                <a:lnTo>
                  <a:pt x="174271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TextBox 6"/>
          <p:cNvSpPr txBox="1"/>
          <p:nvPr/>
        </p:nvSpPr>
        <p:spPr>
          <a:xfrm>
            <a:off x="1541534" y="771769"/>
            <a:ext cx="12055704" cy="1128713"/>
          </a:xfrm>
          <a:prstGeom prst="rect">
            <a:avLst/>
          </a:prstGeom>
        </p:spPr>
        <p:txBody>
          <a:bodyPr lIns="0" tIns="0" rIns="0" bIns="0" rtlCol="0" anchor="t">
            <a:spAutoFit/>
          </a:bodyPr>
          <a:lstStyle/>
          <a:p>
            <a:pPr algn="ctr">
              <a:lnSpc>
                <a:spcPts val="8640"/>
              </a:lnSpc>
            </a:pPr>
            <a:r>
              <a:rPr lang="en-US" sz="7200">
                <a:solidFill>
                  <a:srgbClr val="5CE1E6"/>
                </a:solidFill>
                <a:latin typeface="Hagrid Ultra-Bold"/>
                <a:ea typeface="Hagrid Ultra-Bold"/>
                <a:cs typeface="Hagrid Ultra-Bold"/>
                <a:sym typeface="Hagrid Ultra-Bold"/>
              </a:rPr>
              <a:t>IMPACT</a:t>
            </a:r>
          </a:p>
        </p:txBody>
      </p:sp>
      <p:sp>
        <p:nvSpPr>
          <p:cNvPr id="7" name="TextBox 7"/>
          <p:cNvSpPr txBox="1"/>
          <p:nvPr/>
        </p:nvSpPr>
        <p:spPr>
          <a:xfrm>
            <a:off x="14546421" y="1713084"/>
            <a:ext cx="2765566" cy="483870"/>
          </a:xfrm>
          <a:prstGeom prst="rect">
            <a:avLst/>
          </a:prstGeom>
        </p:spPr>
        <p:txBody>
          <a:bodyPr lIns="0" tIns="0" rIns="0" bIns="0" rtlCol="0" anchor="t">
            <a:spAutoFit/>
          </a:bodyPr>
          <a:lstStyle/>
          <a:p>
            <a:pPr algn="just">
              <a:lnSpc>
                <a:spcPts val="3719"/>
              </a:lnSpc>
            </a:pPr>
            <a:r>
              <a:rPr lang="en-US" sz="3099">
                <a:solidFill>
                  <a:srgbClr val="FFFFFF"/>
                </a:solidFill>
                <a:latin typeface="Hagrid Medium"/>
                <a:ea typeface="Hagrid Medium"/>
                <a:cs typeface="Hagrid Medium"/>
                <a:sym typeface="Hagrid Medium"/>
              </a:rPr>
              <a:t>AndroNova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AutoShape 3"/>
          <p:cNvSpPr/>
          <p:nvPr/>
        </p:nvSpPr>
        <p:spPr>
          <a:xfrm>
            <a:off x="1028700" y="3342947"/>
            <a:ext cx="6742685" cy="0"/>
          </a:xfrm>
          <a:prstGeom prst="line">
            <a:avLst/>
          </a:prstGeom>
          <a:ln w="19050" cap="flat">
            <a:solidFill>
              <a:srgbClr val="5CE1E6"/>
            </a:solidFill>
            <a:prstDash val="solid"/>
            <a:headEnd type="none" w="sm" len="sm"/>
            <a:tailEnd type="none" w="sm" len="sm"/>
          </a:ln>
        </p:spPr>
      </p:sp>
      <p:sp>
        <p:nvSpPr>
          <p:cNvPr id="4" name="AutoShape 4"/>
          <p:cNvSpPr/>
          <p:nvPr/>
        </p:nvSpPr>
        <p:spPr>
          <a:xfrm flipV="1">
            <a:off x="1028700" y="4108613"/>
            <a:ext cx="6742685" cy="0"/>
          </a:xfrm>
          <a:prstGeom prst="line">
            <a:avLst/>
          </a:prstGeom>
          <a:ln w="19050" cap="flat">
            <a:solidFill>
              <a:srgbClr val="5CE1E6"/>
            </a:solidFill>
            <a:prstDash val="solid"/>
            <a:headEnd type="none" w="sm" len="sm"/>
            <a:tailEnd type="none" w="sm" len="sm"/>
          </a:ln>
        </p:spPr>
      </p:sp>
      <p:sp>
        <p:nvSpPr>
          <p:cNvPr id="5" name="AutoShape 5"/>
          <p:cNvSpPr/>
          <p:nvPr/>
        </p:nvSpPr>
        <p:spPr>
          <a:xfrm>
            <a:off x="1028700" y="4890148"/>
            <a:ext cx="6742685" cy="0"/>
          </a:xfrm>
          <a:prstGeom prst="line">
            <a:avLst/>
          </a:prstGeom>
          <a:ln w="19050" cap="flat">
            <a:solidFill>
              <a:srgbClr val="5CE1E6"/>
            </a:solidFill>
            <a:prstDash val="solid"/>
            <a:headEnd type="none" w="sm" len="sm"/>
            <a:tailEnd type="none" w="sm" len="sm"/>
          </a:ln>
        </p:spPr>
      </p:sp>
      <p:sp>
        <p:nvSpPr>
          <p:cNvPr id="6" name="AutoShape 6"/>
          <p:cNvSpPr/>
          <p:nvPr/>
        </p:nvSpPr>
        <p:spPr>
          <a:xfrm>
            <a:off x="1028700" y="5677634"/>
            <a:ext cx="6742685" cy="0"/>
          </a:xfrm>
          <a:prstGeom prst="line">
            <a:avLst/>
          </a:prstGeom>
          <a:ln w="19050" cap="flat">
            <a:solidFill>
              <a:srgbClr val="5CE1E6"/>
            </a:solidFill>
            <a:prstDash val="solid"/>
            <a:headEnd type="none" w="sm" len="sm"/>
            <a:tailEnd type="none" w="sm" len="sm"/>
          </a:ln>
        </p:spPr>
      </p:sp>
      <p:sp>
        <p:nvSpPr>
          <p:cNvPr id="7" name="AutoShape 7"/>
          <p:cNvSpPr/>
          <p:nvPr/>
        </p:nvSpPr>
        <p:spPr>
          <a:xfrm>
            <a:off x="1028700" y="6475037"/>
            <a:ext cx="6742685" cy="0"/>
          </a:xfrm>
          <a:prstGeom prst="line">
            <a:avLst/>
          </a:prstGeom>
          <a:ln w="19050" cap="flat">
            <a:solidFill>
              <a:srgbClr val="5CE1E6"/>
            </a:solidFill>
            <a:prstDash val="solid"/>
            <a:headEnd type="none" w="sm" len="sm"/>
            <a:tailEnd type="none" w="sm" len="sm"/>
          </a:ln>
        </p:spPr>
      </p:sp>
      <p:sp>
        <p:nvSpPr>
          <p:cNvPr id="8" name="AutoShape 8"/>
          <p:cNvSpPr/>
          <p:nvPr/>
        </p:nvSpPr>
        <p:spPr>
          <a:xfrm>
            <a:off x="1028700" y="7240703"/>
            <a:ext cx="6742685" cy="0"/>
          </a:xfrm>
          <a:prstGeom prst="line">
            <a:avLst/>
          </a:prstGeom>
          <a:ln w="19050" cap="flat">
            <a:solidFill>
              <a:srgbClr val="5CE1E6"/>
            </a:solidFill>
            <a:prstDash val="solid"/>
            <a:headEnd type="none" w="sm" len="sm"/>
            <a:tailEnd type="none" w="sm" len="sm"/>
          </a:ln>
        </p:spPr>
      </p:sp>
      <p:sp>
        <p:nvSpPr>
          <p:cNvPr id="9" name="AutoShape 9"/>
          <p:cNvSpPr/>
          <p:nvPr/>
        </p:nvSpPr>
        <p:spPr>
          <a:xfrm>
            <a:off x="1028700" y="8010336"/>
            <a:ext cx="6742685" cy="0"/>
          </a:xfrm>
          <a:prstGeom prst="line">
            <a:avLst/>
          </a:prstGeom>
          <a:ln w="19050" cap="flat">
            <a:solidFill>
              <a:srgbClr val="5CE1E6"/>
            </a:solidFill>
            <a:prstDash val="solid"/>
            <a:headEnd type="none" w="sm" len="sm"/>
            <a:tailEnd type="none" w="sm" len="sm"/>
          </a:ln>
        </p:spPr>
      </p:sp>
      <p:sp>
        <p:nvSpPr>
          <p:cNvPr id="10" name="Freeform 10"/>
          <p:cNvSpPr/>
          <p:nvPr/>
        </p:nvSpPr>
        <p:spPr>
          <a:xfrm>
            <a:off x="2119926" y="1614071"/>
            <a:ext cx="1232637" cy="682573"/>
          </a:xfrm>
          <a:custGeom>
            <a:avLst/>
            <a:gdLst/>
            <a:ahLst/>
            <a:cxnLst/>
            <a:rect l="l" t="t" r="r" b="b"/>
            <a:pathLst>
              <a:path w="1232637" h="682573">
                <a:moveTo>
                  <a:pt x="0" y="0"/>
                </a:moveTo>
                <a:lnTo>
                  <a:pt x="1232637" y="0"/>
                </a:lnTo>
                <a:lnTo>
                  <a:pt x="1232637" y="682572"/>
                </a:lnTo>
                <a:lnTo>
                  <a:pt x="0" y="682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11"/>
          <p:cNvSpPr/>
          <p:nvPr/>
        </p:nvSpPr>
        <p:spPr>
          <a:xfrm rot="-10800000">
            <a:off x="14935437" y="1614071"/>
            <a:ext cx="1232637" cy="682573"/>
          </a:xfrm>
          <a:custGeom>
            <a:avLst/>
            <a:gdLst/>
            <a:ahLst/>
            <a:cxnLst/>
            <a:rect l="l" t="t" r="r" b="b"/>
            <a:pathLst>
              <a:path w="1232637" h="682573">
                <a:moveTo>
                  <a:pt x="0" y="0"/>
                </a:moveTo>
                <a:lnTo>
                  <a:pt x="1232637" y="0"/>
                </a:lnTo>
                <a:lnTo>
                  <a:pt x="1232637" y="682572"/>
                </a:lnTo>
                <a:lnTo>
                  <a:pt x="0" y="68257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2" name="AutoShape 12"/>
          <p:cNvSpPr/>
          <p:nvPr/>
        </p:nvSpPr>
        <p:spPr>
          <a:xfrm>
            <a:off x="1028700" y="8750048"/>
            <a:ext cx="6742685" cy="0"/>
          </a:xfrm>
          <a:prstGeom prst="line">
            <a:avLst/>
          </a:prstGeom>
          <a:ln w="19050" cap="flat">
            <a:solidFill>
              <a:srgbClr val="5CE1E6"/>
            </a:solidFill>
            <a:prstDash val="solid"/>
            <a:headEnd type="none" w="sm" len="sm"/>
            <a:tailEnd type="none" w="sm" len="sm"/>
          </a:ln>
        </p:spPr>
      </p:sp>
      <p:sp>
        <p:nvSpPr>
          <p:cNvPr id="13" name="AutoShape 13"/>
          <p:cNvSpPr/>
          <p:nvPr/>
        </p:nvSpPr>
        <p:spPr>
          <a:xfrm>
            <a:off x="1028700" y="9489761"/>
            <a:ext cx="6742685" cy="0"/>
          </a:xfrm>
          <a:prstGeom prst="line">
            <a:avLst/>
          </a:prstGeom>
          <a:ln w="19050" cap="flat">
            <a:solidFill>
              <a:srgbClr val="5CE1E6"/>
            </a:solidFill>
            <a:prstDash val="solid"/>
            <a:headEnd type="none" w="sm" len="sm"/>
            <a:tailEnd type="none" w="sm" len="sm"/>
          </a:ln>
        </p:spPr>
      </p:sp>
      <p:sp>
        <p:nvSpPr>
          <p:cNvPr id="14" name="Freeform 14"/>
          <p:cNvSpPr/>
          <p:nvPr/>
        </p:nvSpPr>
        <p:spPr>
          <a:xfrm>
            <a:off x="8615869" y="3725472"/>
            <a:ext cx="9426850" cy="5114066"/>
          </a:xfrm>
          <a:custGeom>
            <a:avLst/>
            <a:gdLst/>
            <a:ahLst/>
            <a:cxnLst/>
            <a:rect l="l" t="t" r="r" b="b"/>
            <a:pathLst>
              <a:path w="9426850" h="5114066">
                <a:moveTo>
                  <a:pt x="0" y="0"/>
                </a:moveTo>
                <a:lnTo>
                  <a:pt x="9426849" y="0"/>
                </a:lnTo>
                <a:lnTo>
                  <a:pt x="9426849" y="5114066"/>
                </a:lnTo>
                <a:lnTo>
                  <a:pt x="0" y="5114066"/>
                </a:lnTo>
                <a:lnTo>
                  <a:pt x="0" y="0"/>
                </a:lnTo>
                <a:close/>
              </a:path>
            </a:pathLst>
          </a:custGeom>
          <a:blipFill>
            <a:blip r:embed="rId6"/>
            <a:stretch>
              <a:fillRect/>
            </a:stretch>
          </a:blipFill>
          <a:ln w="95250" cap="sq">
            <a:solidFill>
              <a:srgbClr val="5CE1E6"/>
            </a:solidFill>
            <a:prstDash val="solid"/>
            <a:miter/>
          </a:ln>
        </p:spPr>
      </p:sp>
      <p:sp>
        <p:nvSpPr>
          <p:cNvPr id="15" name="TextBox 15"/>
          <p:cNvSpPr txBox="1"/>
          <p:nvPr/>
        </p:nvSpPr>
        <p:spPr>
          <a:xfrm>
            <a:off x="3645021" y="1386238"/>
            <a:ext cx="10997957" cy="1152525"/>
          </a:xfrm>
          <a:prstGeom prst="rect">
            <a:avLst/>
          </a:prstGeom>
        </p:spPr>
        <p:txBody>
          <a:bodyPr lIns="0" tIns="0" rIns="0" bIns="0" rtlCol="0" anchor="t">
            <a:spAutoFit/>
          </a:bodyPr>
          <a:lstStyle/>
          <a:p>
            <a:pPr algn="ctr">
              <a:lnSpc>
                <a:spcPts val="8640"/>
              </a:lnSpc>
            </a:pPr>
            <a:r>
              <a:rPr lang="en-US" sz="7200">
                <a:solidFill>
                  <a:srgbClr val="5CE1E6"/>
                </a:solidFill>
                <a:latin typeface="Hagrid Ultra-Bold"/>
                <a:ea typeface="Hagrid Ultra-Bold"/>
                <a:cs typeface="Hagrid Ultra-Bold"/>
                <a:sym typeface="Hagrid Ultra-Bold"/>
              </a:rPr>
              <a:t>TABLE OF CONTENT</a:t>
            </a:r>
          </a:p>
        </p:txBody>
      </p:sp>
      <p:sp>
        <p:nvSpPr>
          <p:cNvPr id="16" name="TextBox 16"/>
          <p:cNvSpPr txBox="1"/>
          <p:nvPr/>
        </p:nvSpPr>
        <p:spPr>
          <a:xfrm>
            <a:off x="1028700" y="2720100"/>
            <a:ext cx="4717809" cy="452259"/>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03. Introduction</a:t>
            </a:r>
          </a:p>
        </p:txBody>
      </p:sp>
      <p:sp>
        <p:nvSpPr>
          <p:cNvPr id="17" name="TextBox 17"/>
          <p:cNvSpPr txBox="1"/>
          <p:nvPr/>
        </p:nvSpPr>
        <p:spPr>
          <a:xfrm>
            <a:off x="1028700" y="3501635"/>
            <a:ext cx="5502826" cy="447675"/>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04. Problem Statement</a:t>
            </a:r>
          </a:p>
        </p:txBody>
      </p:sp>
      <p:sp>
        <p:nvSpPr>
          <p:cNvPr id="18" name="TextBox 18"/>
          <p:cNvSpPr txBox="1"/>
          <p:nvPr/>
        </p:nvSpPr>
        <p:spPr>
          <a:xfrm>
            <a:off x="1028700" y="4301022"/>
            <a:ext cx="6200620" cy="452259"/>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05-06. Statistical  Data</a:t>
            </a:r>
          </a:p>
        </p:txBody>
      </p:sp>
      <p:sp>
        <p:nvSpPr>
          <p:cNvPr id="19" name="TextBox 19"/>
          <p:cNvSpPr txBox="1"/>
          <p:nvPr/>
        </p:nvSpPr>
        <p:spPr>
          <a:xfrm>
            <a:off x="1028700" y="5070655"/>
            <a:ext cx="5793574" cy="447675"/>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07. Proposed Solution</a:t>
            </a:r>
          </a:p>
        </p:txBody>
      </p:sp>
      <p:sp>
        <p:nvSpPr>
          <p:cNvPr id="20" name="TextBox 20"/>
          <p:cNvSpPr txBox="1"/>
          <p:nvPr/>
        </p:nvSpPr>
        <p:spPr>
          <a:xfrm>
            <a:off x="1028700" y="5852189"/>
            <a:ext cx="5634629" cy="452259"/>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08-11. Technology Behind It</a:t>
            </a:r>
          </a:p>
        </p:txBody>
      </p:sp>
      <p:sp>
        <p:nvSpPr>
          <p:cNvPr id="21" name="TextBox 21"/>
          <p:cNvSpPr txBox="1"/>
          <p:nvPr/>
        </p:nvSpPr>
        <p:spPr>
          <a:xfrm>
            <a:off x="1028700" y="6625790"/>
            <a:ext cx="5793574" cy="447675"/>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12-16. Technical Parameters</a:t>
            </a:r>
          </a:p>
        </p:txBody>
      </p:sp>
      <p:sp>
        <p:nvSpPr>
          <p:cNvPr id="22" name="TextBox 22"/>
          <p:cNvSpPr txBox="1"/>
          <p:nvPr/>
        </p:nvSpPr>
        <p:spPr>
          <a:xfrm>
            <a:off x="1028700" y="7399390"/>
            <a:ext cx="4717809" cy="452259"/>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17. Target Audience</a:t>
            </a:r>
          </a:p>
        </p:txBody>
      </p:sp>
      <p:sp>
        <p:nvSpPr>
          <p:cNvPr id="23" name="TextBox 23"/>
          <p:cNvSpPr txBox="1"/>
          <p:nvPr/>
        </p:nvSpPr>
        <p:spPr>
          <a:xfrm>
            <a:off x="1028700" y="8169023"/>
            <a:ext cx="4717809" cy="447675"/>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18. Scalability</a:t>
            </a:r>
          </a:p>
        </p:txBody>
      </p:sp>
      <p:sp>
        <p:nvSpPr>
          <p:cNvPr id="24" name="TextBox 24"/>
          <p:cNvSpPr txBox="1"/>
          <p:nvPr/>
        </p:nvSpPr>
        <p:spPr>
          <a:xfrm>
            <a:off x="1028700" y="8908736"/>
            <a:ext cx="4717809" cy="447675"/>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19. Impact</a:t>
            </a:r>
          </a:p>
        </p:txBody>
      </p:sp>
      <p:sp>
        <p:nvSpPr>
          <p:cNvPr id="25" name="TextBox 25"/>
          <p:cNvSpPr txBox="1"/>
          <p:nvPr/>
        </p:nvSpPr>
        <p:spPr>
          <a:xfrm>
            <a:off x="1028700" y="9648448"/>
            <a:ext cx="7983794" cy="447675"/>
          </a:xfrm>
          <a:prstGeom prst="rect">
            <a:avLst/>
          </a:prstGeom>
        </p:spPr>
        <p:txBody>
          <a:bodyPr lIns="0" tIns="0" rIns="0" bIns="0" rtlCol="0" anchor="t">
            <a:spAutoFit/>
          </a:bodyPr>
          <a:lstStyle/>
          <a:p>
            <a:pPr algn="l">
              <a:lnSpc>
                <a:spcPts val="3598"/>
              </a:lnSpc>
            </a:pPr>
            <a:r>
              <a:rPr lang="en-US" sz="2998">
                <a:solidFill>
                  <a:srgbClr val="FFFFFF"/>
                </a:solidFill>
                <a:latin typeface="Hagrid Light"/>
                <a:ea typeface="Hagrid Light"/>
                <a:cs typeface="Hagrid Light"/>
                <a:sym typeface="Hagrid Light"/>
              </a:rPr>
              <a:t>20. Thank You [ Team ~AndroNova :) ]</a:t>
            </a:r>
          </a:p>
        </p:txBody>
      </p:sp>
      <p:sp>
        <p:nvSpPr>
          <p:cNvPr id="26" name="Freeform 26"/>
          <p:cNvSpPr/>
          <p:nvPr/>
        </p:nvSpPr>
        <p:spPr>
          <a:xfrm>
            <a:off x="313476" y="241980"/>
            <a:ext cx="3815534" cy="1057766"/>
          </a:xfrm>
          <a:custGeom>
            <a:avLst/>
            <a:gdLst/>
            <a:ahLst/>
            <a:cxnLst/>
            <a:rect l="l" t="t" r="r" b="b"/>
            <a:pathLst>
              <a:path w="3815534" h="1057766">
                <a:moveTo>
                  <a:pt x="0" y="0"/>
                </a:moveTo>
                <a:lnTo>
                  <a:pt x="3815534" y="0"/>
                </a:lnTo>
                <a:lnTo>
                  <a:pt x="3815534" y="1057766"/>
                </a:lnTo>
                <a:lnTo>
                  <a:pt x="0" y="1057766"/>
                </a:lnTo>
                <a:lnTo>
                  <a:pt x="0" y="0"/>
                </a:lnTo>
                <a:close/>
              </a:path>
            </a:pathLst>
          </a:custGeom>
          <a:blipFill>
            <a:blip r:embed="rId7"/>
            <a:stretch>
              <a:fillRect t="-7263" b="-7263"/>
            </a:stretch>
          </a:blipFill>
        </p:spPr>
      </p:sp>
      <p:sp>
        <p:nvSpPr>
          <p:cNvPr id="27" name="TextBox 27"/>
          <p:cNvSpPr txBox="1"/>
          <p:nvPr/>
        </p:nvSpPr>
        <p:spPr>
          <a:xfrm>
            <a:off x="684422" y="466699"/>
            <a:ext cx="3161592" cy="509964"/>
          </a:xfrm>
          <a:prstGeom prst="rect">
            <a:avLst/>
          </a:prstGeom>
        </p:spPr>
        <p:txBody>
          <a:bodyPr lIns="0" tIns="0" rIns="0" bIns="0" rtlCol="0" anchor="t">
            <a:spAutoFit/>
          </a:bodyPr>
          <a:lstStyle/>
          <a:p>
            <a:pPr algn="ctr">
              <a:lnSpc>
                <a:spcPts val="3916"/>
              </a:lnSpc>
            </a:pPr>
            <a:r>
              <a:rPr lang="en-US" sz="2797">
                <a:solidFill>
                  <a:srgbClr val="FFFFFF"/>
                </a:solidFill>
                <a:latin typeface="Hagrid Ultra-Bold"/>
                <a:ea typeface="Hagrid Ultra-Bold"/>
                <a:cs typeface="Hagrid Ultra-Bold"/>
                <a:sym typeface="Hagrid Ultra-Bold"/>
              </a:rPr>
              <a:t>AndroNova ✨</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19937" y="0"/>
            <a:ext cx="18268063" cy="10334215"/>
          </a:xfrm>
          <a:custGeom>
            <a:avLst/>
            <a:gdLst/>
            <a:ahLst/>
            <a:cxnLst/>
            <a:rect l="l" t="t" r="r" b="b"/>
            <a:pathLst>
              <a:path w="18268063" h="10334215">
                <a:moveTo>
                  <a:pt x="0" y="0"/>
                </a:moveTo>
                <a:lnTo>
                  <a:pt x="18268063" y="0"/>
                </a:lnTo>
                <a:lnTo>
                  <a:pt x="18268063" y="10334215"/>
                </a:lnTo>
                <a:lnTo>
                  <a:pt x="0" y="10334215"/>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9969" y="6746117"/>
            <a:ext cx="4360246" cy="3540883"/>
          </a:xfrm>
          <a:custGeom>
            <a:avLst/>
            <a:gdLst/>
            <a:ahLst/>
            <a:cxnLst/>
            <a:rect l="l" t="t" r="r" b="b"/>
            <a:pathLst>
              <a:path w="4360246" h="3540883">
                <a:moveTo>
                  <a:pt x="0" y="0"/>
                </a:moveTo>
                <a:lnTo>
                  <a:pt x="4360245" y="0"/>
                </a:lnTo>
                <a:lnTo>
                  <a:pt x="4360245" y="3540883"/>
                </a:lnTo>
                <a:lnTo>
                  <a:pt x="0" y="354088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flipH="1" flipV="1">
            <a:off x="16819197" y="3852529"/>
            <a:ext cx="1468803" cy="1314579"/>
          </a:xfrm>
          <a:custGeom>
            <a:avLst/>
            <a:gdLst/>
            <a:ahLst/>
            <a:cxnLst/>
            <a:rect l="l" t="t" r="r" b="b"/>
            <a:pathLst>
              <a:path w="1468803" h="1314579">
                <a:moveTo>
                  <a:pt x="1468803" y="1314579"/>
                </a:moveTo>
                <a:lnTo>
                  <a:pt x="0" y="1314579"/>
                </a:lnTo>
                <a:lnTo>
                  <a:pt x="0" y="0"/>
                </a:lnTo>
                <a:lnTo>
                  <a:pt x="1468803" y="0"/>
                </a:lnTo>
                <a:lnTo>
                  <a:pt x="1468803" y="1314579"/>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7161702" y="921606"/>
            <a:ext cx="3964597" cy="1057766"/>
          </a:xfrm>
          <a:custGeom>
            <a:avLst/>
            <a:gdLst/>
            <a:ahLst/>
            <a:cxnLst/>
            <a:rect l="l" t="t" r="r" b="b"/>
            <a:pathLst>
              <a:path w="3964597" h="1057766">
                <a:moveTo>
                  <a:pt x="0" y="0"/>
                </a:moveTo>
                <a:lnTo>
                  <a:pt x="3964596" y="0"/>
                </a:lnTo>
                <a:lnTo>
                  <a:pt x="3964596" y="1057765"/>
                </a:lnTo>
                <a:lnTo>
                  <a:pt x="0" y="1057765"/>
                </a:lnTo>
                <a:lnTo>
                  <a:pt x="0" y="0"/>
                </a:lnTo>
                <a:close/>
              </a:path>
            </a:pathLst>
          </a:custGeom>
          <a:blipFill>
            <a:blip r:embed="rId8"/>
            <a:stretch>
              <a:fillRect t="-9500" b="-9500"/>
            </a:stretch>
          </a:blipFill>
        </p:spPr>
      </p:sp>
      <p:sp>
        <p:nvSpPr>
          <p:cNvPr id="6" name="Freeform 6"/>
          <p:cNvSpPr/>
          <p:nvPr/>
        </p:nvSpPr>
        <p:spPr>
          <a:xfrm>
            <a:off x="5867810" y="5048444"/>
            <a:ext cx="6572317" cy="4935212"/>
          </a:xfrm>
          <a:custGeom>
            <a:avLst/>
            <a:gdLst/>
            <a:ahLst/>
            <a:cxnLst/>
            <a:rect l="l" t="t" r="r" b="b"/>
            <a:pathLst>
              <a:path w="6572317" h="4935212">
                <a:moveTo>
                  <a:pt x="0" y="0"/>
                </a:moveTo>
                <a:lnTo>
                  <a:pt x="6572317" y="0"/>
                </a:lnTo>
                <a:lnTo>
                  <a:pt x="6572317" y="4935213"/>
                </a:lnTo>
                <a:lnTo>
                  <a:pt x="0" y="493521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7" name="TextBox 7"/>
          <p:cNvSpPr txBox="1"/>
          <p:nvPr/>
        </p:nvSpPr>
        <p:spPr>
          <a:xfrm>
            <a:off x="1468178" y="2319833"/>
            <a:ext cx="15351643" cy="2385711"/>
          </a:xfrm>
          <a:prstGeom prst="rect">
            <a:avLst/>
          </a:prstGeom>
        </p:spPr>
        <p:txBody>
          <a:bodyPr lIns="0" tIns="0" rIns="0" bIns="0" rtlCol="0" anchor="t">
            <a:spAutoFit/>
          </a:bodyPr>
          <a:lstStyle/>
          <a:p>
            <a:pPr algn="ctr">
              <a:lnSpc>
                <a:spcPts val="18033"/>
              </a:lnSpc>
            </a:pPr>
            <a:r>
              <a:rPr lang="en-US" sz="15028">
                <a:solidFill>
                  <a:srgbClr val="5CE1E6"/>
                </a:solidFill>
                <a:latin typeface="Hagrid Ultra-Bold"/>
                <a:ea typeface="Hagrid Ultra-Bold"/>
                <a:cs typeface="Hagrid Ultra-Bold"/>
                <a:sym typeface="Hagrid Ultra-Bold"/>
              </a:rPr>
              <a:t>THANK YOU!</a:t>
            </a:r>
          </a:p>
        </p:txBody>
      </p:sp>
      <p:sp>
        <p:nvSpPr>
          <p:cNvPr id="8" name="TextBox 8"/>
          <p:cNvSpPr txBox="1"/>
          <p:nvPr/>
        </p:nvSpPr>
        <p:spPr>
          <a:xfrm>
            <a:off x="6459723" y="5580170"/>
            <a:ext cx="5388492" cy="3425482"/>
          </a:xfrm>
          <a:prstGeom prst="rect">
            <a:avLst/>
          </a:prstGeom>
        </p:spPr>
        <p:txBody>
          <a:bodyPr lIns="0" tIns="0" rIns="0" bIns="0" rtlCol="0" anchor="t">
            <a:spAutoFit/>
          </a:bodyPr>
          <a:lstStyle/>
          <a:p>
            <a:pPr algn="ctr">
              <a:lnSpc>
                <a:spcPts val="3868"/>
              </a:lnSpc>
            </a:pPr>
            <a:r>
              <a:rPr lang="en-US" sz="3223">
                <a:solidFill>
                  <a:srgbClr val="FFFFFF"/>
                </a:solidFill>
                <a:latin typeface="Anonymous Pro Bold"/>
                <a:ea typeface="Anonymous Pro Bold"/>
                <a:cs typeface="Anonymous Pro Bold"/>
                <a:sym typeface="Anonymous Pro Bold"/>
              </a:rPr>
              <a:t>Team Members:</a:t>
            </a:r>
          </a:p>
          <a:p>
            <a:pPr algn="ctr">
              <a:lnSpc>
                <a:spcPts val="3868"/>
              </a:lnSpc>
            </a:pPr>
            <a:endParaRPr lang="en-US" sz="3223">
              <a:solidFill>
                <a:srgbClr val="FFFFFF"/>
              </a:solidFill>
              <a:latin typeface="Anonymous Pro Bold"/>
              <a:ea typeface="Anonymous Pro Bold"/>
              <a:cs typeface="Anonymous Pro Bold"/>
              <a:sym typeface="Anonymous Pro Bold"/>
            </a:endParaRPr>
          </a:p>
          <a:p>
            <a:pPr marL="695953" lvl="1" indent="-347977" algn="l">
              <a:lnSpc>
                <a:spcPts val="3868"/>
              </a:lnSpc>
              <a:buFont typeface="Arial"/>
              <a:buChar char="•"/>
            </a:pPr>
            <a:r>
              <a:rPr lang="en-US" sz="3223">
                <a:solidFill>
                  <a:srgbClr val="FFFFFF"/>
                </a:solidFill>
                <a:latin typeface="Anonymous Pro Bold"/>
                <a:ea typeface="Anonymous Pro Bold"/>
                <a:cs typeface="Anonymous Pro Bold"/>
                <a:sym typeface="Anonymous Pro Bold"/>
              </a:rPr>
              <a:t>Aayush Kumar</a:t>
            </a:r>
          </a:p>
          <a:p>
            <a:pPr marL="695953" lvl="1" indent="-347977" algn="l">
              <a:lnSpc>
                <a:spcPts val="3868"/>
              </a:lnSpc>
              <a:buFont typeface="Arial"/>
              <a:buChar char="•"/>
            </a:pPr>
            <a:r>
              <a:rPr lang="en-US" sz="3223">
                <a:solidFill>
                  <a:srgbClr val="FFFFFF"/>
                </a:solidFill>
                <a:latin typeface="Anonymous Pro Bold"/>
                <a:ea typeface="Anonymous Pro Bold"/>
                <a:cs typeface="Anonymous Pro Bold"/>
                <a:sym typeface="Anonymous Pro Bold"/>
              </a:rPr>
              <a:t>Nalin Vijayvargiya</a:t>
            </a:r>
          </a:p>
          <a:p>
            <a:pPr marL="695953" lvl="1" indent="-347977" algn="l">
              <a:lnSpc>
                <a:spcPts val="3868"/>
              </a:lnSpc>
              <a:buFont typeface="Arial"/>
              <a:buChar char="•"/>
            </a:pPr>
            <a:r>
              <a:rPr lang="en-US" sz="3223">
                <a:solidFill>
                  <a:srgbClr val="FFFFFF"/>
                </a:solidFill>
                <a:latin typeface="Anonymous Pro Bold"/>
                <a:ea typeface="Anonymous Pro Bold"/>
                <a:cs typeface="Anonymous Pro Bold"/>
                <a:sym typeface="Anonymous Pro Bold"/>
              </a:rPr>
              <a:t>Krish Kumar</a:t>
            </a:r>
          </a:p>
          <a:p>
            <a:pPr marL="695953" lvl="1" indent="-347977" algn="l">
              <a:lnSpc>
                <a:spcPts val="3868"/>
              </a:lnSpc>
              <a:buFont typeface="Arial"/>
              <a:buChar char="•"/>
            </a:pPr>
            <a:r>
              <a:rPr lang="en-US" sz="3223">
                <a:solidFill>
                  <a:srgbClr val="FFFFFF"/>
                </a:solidFill>
                <a:latin typeface="Anonymous Pro Bold"/>
                <a:ea typeface="Anonymous Pro Bold"/>
                <a:cs typeface="Anonymous Pro Bold"/>
                <a:sym typeface="Anonymous Pro Bold"/>
              </a:rPr>
              <a:t>Bhavashesh Dachapalli</a:t>
            </a:r>
          </a:p>
          <a:p>
            <a:pPr marL="695953" lvl="1" indent="-347977" algn="l">
              <a:lnSpc>
                <a:spcPts val="3868"/>
              </a:lnSpc>
              <a:spcBef>
                <a:spcPct val="0"/>
              </a:spcBef>
              <a:buFont typeface="Arial"/>
              <a:buChar char="•"/>
            </a:pPr>
            <a:r>
              <a:rPr lang="en-US" sz="3223">
                <a:solidFill>
                  <a:srgbClr val="FFFFFF"/>
                </a:solidFill>
                <a:latin typeface="Anonymous Pro Bold"/>
                <a:ea typeface="Anonymous Pro Bold"/>
                <a:cs typeface="Anonymous Pro Bold"/>
                <a:sym typeface="Anonymous Pro Bold"/>
              </a:rPr>
              <a:t>Yasharth Kesarwani</a:t>
            </a:r>
          </a:p>
        </p:txBody>
      </p:sp>
      <p:sp>
        <p:nvSpPr>
          <p:cNvPr id="9" name="TextBox 9"/>
          <p:cNvSpPr txBox="1"/>
          <p:nvPr/>
        </p:nvSpPr>
        <p:spPr>
          <a:xfrm>
            <a:off x="7573172" y="1162169"/>
            <a:ext cx="3161592" cy="509964"/>
          </a:xfrm>
          <a:prstGeom prst="rect">
            <a:avLst/>
          </a:prstGeom>
        </p:spPr>
        <p:txBody>
          <a:bodyPr lIns="0" tIns="0" rIns="0" bIns="0" rtlCol="0" anchor="t">
            <a:spAutoFit/>
          </a:bodyPr>
          <a:lstStyle/>
          <a:p>
            <a:pPr algn="ctr">
              <a:lnSpc>
                <a:spcPts val="3916"/>
              </a:lnSpc>
            </a:pPr>
            <a:r>
              <a:rPr lang="en-US" sz="2797">
                <a:solidFill>
                  <a:srgbClr val="FFFFFF"/>
                </a:solidFill>
                <a:latin typeface="Hagrid Ultra-Bold"/>
                <a:ea typeface="Hagrid Ultra-Bold"/>
                <a:cs typeface="Hagrid Ultra-Bold"/>
                <a:sym typeface="Hagrid Ultra-Bold"/>
              </a:rPr>
              <a:t>AndroNova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descr="Grid Lines Element"/>
          <p:cNvSpPr/>
          <p:nvPr/>
        </p:nvSpPr>
        <p:spPr>
          <a:xfrm>
            <a:off x="9969" y="0"/>
            <a:ext cx="18268063" cy="10334215"/>
          </a:xfrm>
          <a:custGeom>
            <a:avLst/>
            <a:gdLst/>
            <a:ahLst/>
            <a:cxnLst/>
            <a:rect l="l" t="t" r="r" b="b"/>
            <a:pathLst>
              <a:path w="18268063" h="10334215">
                <a:moveTo>
                  <a:pt x="0" y="0"/>
                </a:moveTo>
                <a:lnTo>
                  <a:pt x="18268062" y="0"/>
                </a:lnTo>
                <a:lnTo>
                  <a:pt x="18268062" y="10334215"/>
                </a:lnTo>
                <a:lnTo>
                  <a:pt x="0" y="10334215"/>
                </a:lnTo>
                <a:lnTo>
                  <a:pt x="0" y="0"/>
                </a:lnTo>
                <a:close/>
              </a:path>
            </a:pathLst>
          </a:custGeom>
          <a:blipFill>
            <a:blip r:embed="rId3">
              <a:extLst>
                <a:ext uri="{96DAC541-7B7A-43D3-8B79-37D633B846F1}">
                  <asvg:svgBlip xmlns:asvg="http://schemas.microsoft.com/office/drawing/2016/SVG/main" r:embed="rId4"/>
                </a:ext>
              </a:extLst>
            </a:blip>
            <a:stretch>
              <a:fillRect l="-925" t="-51269" r="-785" b="-25381"/>
            </a:stretch>
          </a:blipFill>
        </p:spPr>
      </p:sp>
      <p:sp>
        <p:nvSpPr>
          <p:cNvPr id="4" name="TextBox 4"/>
          <p:cNvSpPr txBox="1"/>
          <p:nvPr/>
        </p:nvSpPr>
        <p:spPr>
          <a:xfrm>
            <a:off x="3811242" y="2184781"/>
            <a:ext cx="10665516" cy="2296744"/>
          </a:xfrm>
          <a:prstGeom prst="rect">
            <a:avLst/>
          </a:prstGeom>
        </p:spPr>
        <p:txBody>
          <a:bodyPr lIns="0" tIns="0" rIns="0" bIns="0" rtlCol="0" anchor="t">
            <a:spAutoFit/>
          </a:bodyPr>
          <a:lstStyle/>
          <a:p>
            <a:pPr marL="0" lvl="0" indent="0" algn="ctr">
              <a:lnSpc>
                <a:spcPts val="8373"/>
              </a:lnSpc>
            </a:pPr>
            <a:r>
              <a:rPr lang="en-US" sz="8373">
                <a:solidFill>
                  <a:srgbClr val="5CE1E6"/>
                </a:solidFill>
                <a:latin typeface="Hagrid Ultra-Bold"/>
                <a:ea typeface="Hagrid Ultra-Bold"/>
                <a:cs typeface="Hagrid Ultra-Bold"/>
                <a:sym typeface="Hagrid Ultra-Bold"/>
              </a:rPr>
              <a:t>INTRODUCTION TO</a:t>
            </a:r>
          </a:p>
          <a:p>
            <a:pPr marL="0" lvl="0" indent="0" algn="ctr">
              <a:lnSpc>
                <a:spcPts val="8373"/>
              </a:lnSpc>
            </a:pPr>
            <a:r>
              <a:rPr lang="en-US" sz="8373">
                <a:solidFill>
                  <a:srgbClr val="5CE1E6"/>
                </a:solidFill>
                <a:latin typeface="Hagrid Ultra-Bold"/>
                <a:ea typeface="Hagrid Ultra-Bold"/>
                <a:cs typeface="Hagrid Ultra-Bold"/>
                <a:sym typeface="Hagrid Ultra-Bold"/>
              </a:rPr>
              <a:t>THE CONCEPT</a:t>
            </a:r>
          </a:p>
        </p:txBody>
      </p:sp>
      <p:sp>
        <p:nvSpPr>
          <p:cNvPr id="5" name="TextBox 5"/>
          <p:cNvSpPr txBox="1"/>
          <p:nvPr/>
        </p:nvSpPr>
        <p:spPr>
          <a:xfrm>
            <a:off x="1456134" y="4913743"/>
            <a:ext cx="15183389" cy="3990742"/>
          </a:xfrm>
          <a:prstGeom prst="rect">
            <a:avLst/>
          </a:prstGeom>
        </p:spPr>
        <p:txBody>
          <a:bodyPr lIns="0" tIns="0" rIns="0" bIns="0" rtlCol="0" anchor="t">
            <a:spAutoFit/>
          </a:bodyPr>
          <a:lstStyle/>
          <a:p>
            <a:pPr marL="0" lvl="0" indent="0" algn="ctr">
              <a:lnSpc>
                <a:spcPts val="5262"/>
              </a:lnSpc>
            </a:pPr>
            <a:r>
              <a:rPr lang="en-US" sz="3759">
                <a:solidFill>
                  <a:srgbClr val="FFFFFF"/>
                </a:solidFill>
                <a:latin typeface="Anonymous Pro Bold"/>
                <a:ea typeface="Anonymous Pro Bold"/>
                <a:cs typeface="Anonymous Pro Bold"/>
                <a:sym typeface="Anonymous Pro Bold"/>
              </a:rPr>
              <a:t>Imagine a workout that knows exactly how you’re feeling—like a personal trainer who not only tracks your reps but also understands your mood, energy, and motivation. Our platform is built on the idea that fitness should be a holistic experience, seamlessly integrating your emotional state to optimize both mental and physical well-being</a:t>
            </a:r>
          </a:p>
        </p:txBody>
      </p:sp>
      <p:sp>
        <p:nvSpPr>
          <p:cNvPr id="6" name="Freeform 6"/>
          <p:cNvSpPr/>
          <p:nvPr/>
        </p:nvSpPr>
        <p:spPr>
          <a:xfrm>
            <a:off x="7057348" y="627960"/>
            <a:ext cx="801481" cy="801481"/>
          </a:xfrm>
          <a:custGeom>
            <a:avLst/>
            <a:gdLst/>
            <a:ahLst/>
            <a:cxnLst/>
            <a:rect l="l" t="t" r="r" b="b"/>
            <a:pathLst>
              <a:path w="801481" h="801481">
                <a:moveTo>
                  <a:pt x="0" y="0"/>
                </a:moveTo>
                <a:lnTo>
                  <a:pt x="801481" y="0"/>
                </a:lnTo>
                <a:lnTo>
                  <a:pt x="801481" y="801480"/>
                </a:lnTo>
                <a:lnTo>
                  <a:pt x="0" y="801480"/>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7" name="TextBox 7"/>
          <p:cNvSpPr txBox="1"/>
          <p:nvPr/>
        </p:nvSpPr>
        <p:spPr>
          <a:xfrm>
            <a:off x="8086775" y="710218"/>
            <a:ext cx="2826353" cy="570290"/>
          </a:xfrm>
          <a:prstGeom prst="rect">
            <a:avLst/>
          </a:prstGeom>
        </p:spPr>
        <p:txBody>
          <a:bodyPr lIns="0" tIns="0" rIns="0" bIns="0" rtlCol="0" anchor="t">
            <a:spAutoFit/>
          </a:bodyPr>
          <a:lstStyle/>
          <a:p>
            <a:pPr algn="l">
              <a:lnSpc>
                <a:spcPts val="4476"/>
              </a:lnSpc>
            </a:pPr>
            <a:r>
              <a:rPr lang="en-US" sz="3197">
                <a:solidFill>
                  <a:srgbClr val="FFFFFF"/>
                </a:solidFill>
                <a:latin typeface="Hagrid Ultra-Bold"/>
                <a:ea typeface="Hagrid Ultra-Bold"/>
                <a:cs typeface="Hagrid Ultra-Bold"/>
                <a:sym typeface="Hagrid Ultra-Bold"/>
              </a:rPr>
              <a:t>AndroNova</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9969" y="-23608"/>
            <a:ext cx="18268063" cy="10334215"/>
          </a:xfrm>
          <a:custGeom>
            <a:avLst/>
            <a:gdLst/>
            <a:ahLst/>
            <a:cxnLst/>
            <a:rect l="l" t="t" r="r" b="b"/>
            <a:pathLst>
              <a:path w="18268063" h="10334215">
                <a:moveTo>
                  <a:pt x="0" y="0"/>
                </a:moveTo>
                <a:lnTo>
                  <a:pt x="18268062" y="0"/>
                </a:lnTo>
                <a:lnTo>
                  <a:pt x="18268062" y="10334216"/>
                </a:lnTo>
                <a:lnTo>
                  <a:pt x="0" y="10334216"/>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AutoShape 3"/>
          <p:cNvSpPr/>
          <p:nvPr/>
        </p:nvSpPr>
        <p:spPr>
          <a:xfrm>
            <a:off x="1541534" y="1959781"/>
            <a:ext cx="12709613" cy="0"/>
          </a:xfrm>
          <a:prstGeom prst="line">
            <a:avLst/>
          </a:prstGeom>
          <a:ln w="19050" cap="flat">
            <a:solidFill>
              <a:srgbClr val="5CE1E6"/>
            </a:solidFill>
            <a:prstDash val="solid"/>
            <a:headEnd type="none" w="sm" len="sm"/>
            <a:tailEnd type="none" w="sm" len="sm"/>
          </a:ln>
        </p:spPr>
      </p:sp>
      <p:sp>
        <p:nvSpPr>
          <p:cNvPr id="4" name="TextBox 4"/>
          <p:cNvSpPr txBox="1"/>
          <p:nvPr/>
        </p:nvSpPr>
        <p:spPr>
          <a:xfrm>
            <a:off x="1028700" y="3051384"/>
            <a:ext cx="15853530" cy="5814165"/>
          </a:xfrm>
          <a:prstGeom prst="rect">
            <a:avLst/>
          </a:prstGeom>
        </p:spPr>
        <p:txBody>
          <a:bodyPr lIns="0" tIns="0" rIns="0" bIns="0" rtlCol="0" anchor="t">
            <a:spAutoFit/>
          </a:bodyPr>
          <a:lstStyle/>
          <a:p>
            <a:pPr algn="ctr">
              <a:lnSpc>
                <a:spcPts val="4610"/>
              </a:lnSpc>
            </a:pPr>
            <a:r>
              <a:rPr lang="en-US" sz="3493" spc="-136">
                <a:solidFill>
                  <a:srgbClr val="FFFFFF"/>
                </a:solidFill>
                <a:latin typeface="Anonymous Pro"/>
                <a:ea typeface="Anonymous Pro"/>
                <a:cs typeface="Anonymous Pro"/>
                <a:sym typeface="Anonymous Pro"/>
              </a:rPr>
              <a:t>Traditional fitness programs fundamentally fail to recognize the critical influence of emotional states on workout experiences, resulting in a disheartening disconnect between individual needs and fitness routines. This oversight leads to chronic inconsistency in motivation and engagement, causing many individuals to abandon their fitness journeys altogether. Consequently, the effectiveness and sustainability of these programs suffer, leaving countless people trapped in a cycle of frustration and unmet goals. The pressing need for truly personalized wellness experiences that address emotional well-being has never been clearer.</a:t>
            </a:r>
          </a:p>
        </p:txBody>
      </p:sp>
      <p:sp>
        <p:nvSpPr>
          <p:cNvPr id="5" name="Freeform 5"/>
          <p:cNvSpPr/>
          <p:nvPr/>
        </p:nvSpPr>
        <p:spPr>
          <a:xfrm rot="1289602">
            <a:off x="13557491" y="573811"/>
            <a:ext cx="1097023" cy="1556061"/>
          </a:xfrm>
          <a:custGeom>
            <a:avLst/>
            <a:gdLst/>
            <a:ahLst/>
            <a:cxnLst/>
            <a:rect l="l" t="t" r="r" b="b"/>
            <a:pathLst>
              <a:path w="1097023" h="1556061">
                <a:moveTo>
                  <a:pt x="0" y="0"/>
                </a:moveTo>
                <a:lnTo>
                  <a:pt x="1097023" y="0"/>
                </a:lnTo>
                <a:lnTo>
                  <a:pt x="1097023" y="1556061"/>
                </a:lnTo>
                <a:lnTo>
                  <a:pt x="0" y="155606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rot="-1046865" flipH="1">
            <a:off x="-423333" y="1716425"/>
            <a:ext cx="1742710" cy="1749269"/>
          </a:xfrm>
          <a:custGeom>
            <a:avLst/>
            <a:gdLst/>
            <a:ahLst/>
            <a:cxnLst/>
            <a:rect l="l" t="t" r="r" b="b"/>
            <a:pathLst>
              <a:path w="1742710" h="1749269">
                <a:moveTo>
                  <a:pt x="1742710" y="0"/>
                </a:moveTo>
                <a:lnTo>
                  <a:pt x="0" y="0"/>
                </a:lnTo>
                <a:lnTo>
                  <a:pt x="0" y="1749269"/>
                </a:lnTo>
                <a:lnTo>
                  <a:pt x="1742710" y="1749269"/>
                </a:lnTo>
                <a:lnTo>
                  <a:pt x="174271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15082649" y="8457286"/>
            <a:ext cx="3195382" cy="1853322"/>
          </a:xfrm>
          <a:custGeom>
            <a:avLst/>
            <a:gdLst/>
            <a:ahLst/>
            <a:cxnLst/>
            <a:rect l="l" t="t" r="r" b="b"/>
            <a:pathLst>
              <a:path w="3195382" h="1853322">
                <a:moveTo>
                  <a:pt x="0" y="0"/>
                </a:moveTo>
                <a:lnTo>
                  <a:pt x="3195382" y="0"/>
                </a:lnTo>
                <a:lnTo>
                  <a:pt x="3195382" y="1853322"/>
                </a:lnTo>
                <a:lnTo>
                  <a:pt x="0" y="1853322"/>
                </a:lnTo>
                <a:lnTo>
                  <a:pt x="0" y="0"/>
                </a:lnTo>
                <a:close/>
              </a:path>
            </a:pathLst>
          </a:custGeom>
          <a:blipFill>
            <a:blip r:embed="rId8">
              <a:alphaModFix amt="65999"/>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541534" y="771769"/>
            <a:ext cx="12055704" cy="1150620"/>
          </a:xfrm>
          <a:prstGeom prst="rect">
            <a:avLst/>
          </a:prstGeom>
        </p:spPr>
        <p:txBody>
          <a:bodyPr lIns="0" tIns="0" rIns="0" bIns="0" rtlCol="0" anchor="t">
            <a:spAutoFit/>
          </a:bodyPr>
          <a:lstStyle/>
          <a:p>
            <a:pPr algn="ctr">
              <a:lnSpc>
                <a:spcPts val="8640"/>
              </a:lnSpc>
            </a:pPr>
            <a:r>
              <a:rPr lang="en-US" sz="7200">
                <a:solidFill>
                  <a:srgbClr val="5CE1E6"/>
                </a:solidFill>
                <a:latin typeface="Hagrid Ultra-Bold"/>
                <a:ea typeface="Hagrid Ultra-Bold"/>
                <a:cs typeface="Hagrid Ultra-Bold"/>
                <a:sym typeface="Hagrid Ultra-Bold"/>
              </a:rPr>
              <a:t>PROBLEM STATEMENT</a:t>
            </a:r>
          </a:p>
        </p:txBody>
      </p:sp>
      <p:sp>
        <p:nvSpPr>
          <p:cNvPr id="9" name="TextBox 9"/>
          <p:cNvSpPr txBox="1"/>
          <p:nvPr/>
        </p:nvSpPr>
        <p:spPr>
          <a:xfrm>
            <a:off x="14546421" y="1713084"/>
            <a:ext cx="2765566" cy="483870"/>
          </a:xfrm>
          <a:prstGeom prst="rect">
            <a:avLst/>
          </a:prstGeom>
        </p:spPr>
        <p:txBody>
          <a:bodyPr lIns="0" tIns="0" rIns="0" bIns="0" rtlCol="0" anchor="t">
            <a:spAutoFit/>
          </a:bodyPr>
          <a:lstStyle/>
          <a:p>
            <a:pPr algn="just">
              <a:lnSpc>
                <a:spcPts val="3719"/>
              </a:lnSpc>
            </a:pPr>
            <a:r>
              <a:rPr lang="en-US" sz="3099">
                <a:solidFill>
                  <a:srgbClr val="FFFFFF"/>
                </a:solidFill>
                <a:latin typeface="Hagrid Medium"/>
                <a:ea typeface="Hagrid Medium"/>
                <a:cs typeface="Hagrid Medium"/>
                <a:sym typeface="Hagrid Medium"/>
              </a:rPr>
              <a:t>AndroNova</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166000" y="0"/>
            <a:ext cx="18454000" cy="10439400"/>
          </a:xfrm>
          <a:custGeom>
            <a:avLst/>
            <a:gdLst/>
            <a:ahLst/>
            <a:cxnLst/>
            <a:rect l="l" t="t" r="r" b="b"/>
            <a:pathLst>
              <a:path w="18454000" h="10439400">
                <a:moveTo>
                  <a:pt x="0" y="0"/>
                </a:moveTo>
                <a:lnTo>
                  <a:pt x="18454000" y="0"/>
                </a:lnTo>
                <a:lnTo>
                  <a:pt x="18454000" y="10439400"/>
                </a:lnTo>
                <a:lnTo>
                  <a:pt x="0" y="10439400"/>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4">
              <a:extLst>
                <a:ext uri="{96DAC541-7B7A-43D3-8B79-37D633B846F1}">
                  <asvg:svgBlip xmlns:asvg="http://schemas.microsoft.com/office/drawing/2016/SVG/main" r:embed="rId5"/>
                </a:ext>
              </a:extLst>
            </a:blip>
            <a:stretch>
              <a:fillRect l="-2694"/>
            </a:stretch>
          </a:blipFill>
        </p:spPr>
      </p:sp>
      <p:sp>
        <p:nvSpPr>
          <p:cNvPr id="4" name="AutoShape 4"/>
          <p:cNvSpPr/>
          <p:nvPr/>
        </p:nvSpPr>
        <p:spPr>
          <a:xfrm>
            <a:off x="4543569" y="999469"/>
            <a:ext cx="3942158" cy="7908"/>
          </a:xfrm>
          <a:prstGeom prst="line">
            <a:avLst/>
          </a:prstGeom>
          <a:ln w="19050" cap="flat">
            <a:solidFill>
              <a:srgbClr val="5CE1E6"/>
            </a:solidFill>
            <a:prstDash val="solid"/>
            <a:headEnd type="none" w="sm" len="sm"/>
            <a:tailEnd type="none" w="sm" len="sm"/>
          </a:ln>
        </p:spPr>
      </p:sp>
      <p:sp>
        <p:nvSpPr>
          <p:cNvPr id="5" name="Freeform 5"/>
          <p:cNvSpPr/>
          <p:nvPr/>
        </p:nvSpPr>
        <p:spPr>
          <a:xfrm>
            <a:off x="547546" y="598729"/>
            <a:ext cx="801481" cy="801481"/>
          </a:xfrm>
          <a:custGeom>
            <a:avLst/>
            <a:gdLst/>
            <a:ahLst/>
            <a:cxnLst/>
            <a:rect l="l" t="t" r="r" b="b"/>
            <a:pathLst>
              <a:path w="801481" h="801481">
                <a:moveTo>
                  <a:pt x="0" y="0"/>
                </a:moveTo>
                <a:lnTo>
                  <a:pt x="801481" y="0"/>
                </a:lnTo>
                <a:lnTo>
                  <a:pt x="801481" y="801480"/>
                </a:lnTo>
                <a:lnTo>
                  <a:pt x="0" y="80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2012856" y="1486676"/>
            <a:ext cx="6810964" cy="4094420"/>
          </a:xfrm>
          <a:custGeom>
            <a:avLst/>
            <a:gdLst/>
            <a:ahLst/>
            <a:cxnLst/>
            <a:rect l="l" t="t" r="r" b="b"/>
            <a:pathLst>
              <a:path w="6810964" h="4094420">
                <a:moveTo>
                  <a:pt x="0" y="0"/>
                </a:moveTo>
                <a:lnTo>
                  <a:pt x="6810963" y="0"/>
                </a:lnTo>
                <a:lnTo>
                  <a:pt x="6810963" y="4094420"/>
                </a:lnTo>
                <a:lnTo>
                  <a:pt x="0" y="4094420"/>
                </a:lnTo>
                <a:lnTo>
                  <a:pt x="0" y="0"/>
                </a:lnTo>
                <a:close/>
              </a:path>
            </a:pathLst>
          </a:custGeom>
          <a:blipFill>
            <a:blip r:embed="rId8"/>
            <a:stretch>
              <a:fillRect/>
            </a:stretch>
          </a:blipFill>
          <a:ln w="95250" cap="sq">
            <a:solidFill>
              <a:srgbClr val="5CE1E6"/>
            </a:solidFill>
            <a:prstDash val="solid"/>
            <a:miter/>
          </a:ln>
        </p:spPr>
      </p:sp>
      <p:grpSp>
        <p:nvGrpSpPr>
          <p:cNvPr id="7" name="Group 7"/>
          <p:cNvGrpSpPr/>
          <p:nvPr/>
        </p:nvGrpSpPr>
        <p:grpSpPr>
          <a:xfrm>
            <a:off x="10483767" y="2405366"/>
            <a:ext cx="312913" cy="312913"/>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id="9" name="TextBox 9"/>
            <p:cNvSpPr txBox="1"/>
            <p:nvPr/>
          </p:nvSpPr>
          <p:spPr>
            <a:xfrm>
              <a:off x="76200" y="66675"/>
              <a:ext cx="660400" cy="669925"/>
            </a:xfrm>
            <a:prstGeom prst="rect">
              <a:avLst/>
            </a:prstGeom>
          </p:spPr>
          <p:txBody>
            <a:bodyPr lIns="50800" tIns="50800" rIns="50800" bIns="50800" rtlCol="0" anchor="ctr"/>
            <a:lstStyle/>
            <a:p>
              <a:pPr algn="ctr">
                <a:lnSpc>
                  <a:spcPts val="960"/>
                </a:lnSpc>
              </a:pPr>
              <a:endParaRPr/>
            </a:p>
          </p:txBody>
        </p:sp>
      </p:grpSp>
      <p:grpSp>
        <p:nvGrpSpPr>
          <p:cNvPr id="10" name="Group 10"/>
          <p:cNvGrpSpPr/>
          <p:nvPr/>
        </p:nvGrpSpPr>
        <p:grpSpPr>
          <a:xfrm>
            <a:off x="10445667" y="4137055"/>
            <a:ext cx="312913" cy="312913"/>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id="12" name="TextBox 12"/>
            <p:cNvSpPr txBox="1"/>
            <p:nvPr/>
          </p:nvSpPr>
          <p:spPr>
            <a:xfrm>
              <a:off x="76200" y="66675"/>
              <a:ext cx="660400" cy="669925"/>
            </a:xfrm>
            <a:prstGeom prst="rect">
              <a:avLst/>
            </a:prstGeom>
          </p:spPr>
          <p:txBody>
            <a:bodyPr lIns="50800" tIns="50800" rIns="50800" bIns="50800" rtlCol="0" anchor="ctr"/>
            <a:lstStyle/>
            <a:p>
              <a:pPr algn="ctr">
                <a:lnSpc>
                  <a:spcPts val="960"/>
                </a:lnSpc>
              </a:pPr>
              <a:endParaRPr/>
            </a:p>
          </p:txBody>
        </p:sp>
      </p:grpSp>
      <p:grpSp>
        <p:nvGrpSpPr>
          <p:cNvPr id="13" name="Group 13"/>
          <p:cNvGrpSpPr/>
          <p:nvPr/>
        </p:nvGrpSpPr>
        <p:grpSpPr>
          <a:xfrm>
            <a:off x="10416147" y="5929377"/>
            <a:ext cx="312913" cy="312913"/>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id="15" name="TextBox 15"/>
            <p:cNvSpPr txBox="1"/>
            <p:nvPr/>
          </p:nvSpPr>
          <p:spPr>
            <a:xfrm>
              <a:off x="76200" y="66675"/>
              <a:ext cx="660400" cy="669925"/>
            </a:xfrm>
            <a:prstGeom prst="rect">
              <a:avLst/>
            </a:prstGeom>
          </p:spPr>
          <p:txBody>
            <a:bodyPr lIns="50800" tIns="50800" rIns="50800" bIns="50800" rtlCol="0" anchor="ctr"/>
            <a:lstStyle/>
            <a:p>
              <a:pPr algn="ctr">
                <a:lnSpc>
                  <a:spcPts val="960"/>
                </a:lnSpc>
              </a:pPr>
              <a:endParaRPr/>
            </a:p>
          </p:txBody>
        </p:sp>
      </p:grpSp>
      <p:grpSp>
        <p:nvGrpSpPr>
          <p:cNvPr id="16" name="Group 16"/>
          <p:cNvGrpSpPr/>
          <p:nvPr/>
        </p:nvGrpSpPr>
        <p:grpSpPr>
          <a:xfrm>
            <a:off x="10483767" y="7659752"/>
            <a:ext cx="312913" cy="312913"/>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id="18" name="TextBox 18"/>
            <p:cNvSpPr txBox="1"/>
            <p:nvPr/>
          </p:nvSpPr>
          <p:spPr>
            <a:xfrm>
              <a:off x="76200" y="66675"/>
              <a:ext cx="660400" cy="669925"/>
            </a:xfrm>
            <a:prstGeom prst="rect">
              <a:avLst/>
            </a:prstGeom>
          </p:spPr>
          <p:txBody>
            <a:bodyPr lIns="50800" tIns="50800" rIns="50800" bIns="50800" rtlCol="0" anchor="ctr"/>
            <a:lstStyle/>
            <a:p>
              <a:pPr algn="ctr">
                <a:lnSpc>
                  <a:spcPts val="960"/>
                </a:lnSpc>
              </a:pPr>
              <a:endParaRPr/>
            </a:p>
          </p:txBody>
        </p:sp>
      </p:grpSp>
      <p:sp>
        <p:nvSpPr>
          <p:cNvPr id="19" name="Freeform 19"/>
          <p:cNvSpPr/>
          <p:nvPr/>
        </p:nvSpPr>
        <p:spPr>
          <a:xfrm>
            <a:off x="1471365" y="5877297"/>
            <a:ext cx="7893945" cy="3974833"/>
          </a:xfrm>
          <a:custGeom>
            <a:avLst/>
            <a:gdLst/>
            <a:ahLst/>
            <a:cxnLst/>
            <a:rect l="l" t="t" r="r" b="b"/>
            <a:pathLst>
              <a:path w="7893945" h="3974833">
                <a:moveTo>
                  <a:pt x="0" y="0"/>
                </a:moveTo>
                <a:lnTo>
                  <a:pt x="7893945" y="0"/>
                </a:lnTo>
                <a:lnTo>
                  <a:pt x="7893945" y="3974834"/>
                </a:lnTo>
                <a:lnTo>
                  <a:pt x="0" y="3974834"/>
                </a:lnTo>
                <a:lnTo>
                  <a:pt x="0" y="0"/>
                </a:lnTo>
                <a:close/>
              </a:path>
            </a:pathLst>
          </a:custGeom>
          <a:blipFill>
            <a:blip r:embed="rId9"/>
            <a:stretch>
              <a:fillRect/>
            </a:stretch>
          </a:blipFill>
          <a:ln w="95250" cap="sq">
            <a:solidFill>
              <a:srgbClr val="5CE1E6"/>
            </a:solidFill>
            <a:prstDash val="solid"/>
            <a:miter/>
          </a:ln>
        </p:spPr>
      </p:sp>
      <p:sp>
        <p:nvSpPr>
          <p:cNvPr id="20" name="TextBox 20"/>
          <p:cNvSpPr txBox="1"/>
          <p:nvPr/>
        </p:nvSpPr>
        <p:spPr>
          <a:xfrm>
            <a:off x="8485727" y="721627"/>
            <a:ext cx="8820702" cy="561975"/>
          </a:xfrm>
          <a:prstGeom prst="rect">
            <a:avLst/>
          </a:prstGeom>
        </p:spPr>
        <p:txBody>
          <a:bodyPr lIns="0" tIns="0" rIns="0" bIns="0" rtlCol="0" anchor="t">
            <a:spAutoFit/>
          </a:bodyPr>
          <a:lstStyle/>
          <a:p>
            <a:pPr algn="ctr">
              <a:lnSpc>
                <a:spcPts val="4213"/>
              </a:lnSpc>
            </a:pPr>
            <a:r>
              <a:rPr lang="en-US" sz="3510">
                <a:solidFill>
                  <a:srgbClr val="5CE1E6"/>
                </a:solidFill>
                <a:latin typeface="Hagrid Ultra-Bold"/>
                <a:ea typeface="Hagrid Ultra-Bold"/>
                <a:cs typeface="Hagrid Ultra-Bold"/>
                <a:sym typeface="Hagrid Ultra-Bold"/>
              </a:rPr>
              <a:t>STATISTICS ACROSS THE YEARS</a:t>
            </a:r>
          </a:p>
        </p:txBody>
      </p:sp>
      <p:sp>
        <p:nvSpPr>
          <p:cNvPr id="21" name="TextBox 21"/>
          <p:cNvSpPr txBox="1"/>
          <p:nvPr/>
        </p:nvSpPr>
        <p:spPr>
          <a:xfrm>
            <a:off x="1451112" y="654952"/>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22" name="TextBox 22"/>
          <p:cNvSpPr txBox="1"/>
          <p:nvPr/>
        </p:nvSpPr>
        <p:spPr>
          <a:xfrm>
            <a:off x="10815730" y="2134078"/>
            <a:ext cx="6686697" cy="12541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Hagrid Medium"/>
                <a:ea typeface="Hagrid Medium"/>
                <a:cs typeface="Hagrid Medium"/>
                <a:sym typeface="Hagrid Medium"/>
              </a:rPr>
              <a:t>The global fitness industry was valued at approximately $96.7 billion in 2021 and is projected to reach $135 billion by 2028, growing at a CAGR of 6.9%.</a:t>
            </a:r>
          </a:p>
        </p:txBody>
      </p:sp>
      <p:sp>
        <p:nvSpPr>
          <p:cNvPr id="23" name="TextBox 23"/>
          <p:cNvSpPr txBox="1"/>
          <p:nvPr/>
        </p:nvSpPr>
        <p:spPr>
          <a:xfrm>
            <a:off x="10872880" y="3889375"/>
            <a:ext cx="6686697" cy="94297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Hagrid Medium"/>
                <a:ea typeface="Hagrid Medium"/>
                <a:cs typeface="Hagrid Medium"/>
                <a:sym typeface="Hagrid Medium"/>
              </a:rPr>
              <a:t>The usage of fitness apps increased by 50% during the COVID-19 pandemic, with a global user base exceeding 1.1 billion in 2022.</a:t>
            </a:r>
          </a:p>
        </p:txBody>
      </p:sp>
      <p:sp>
        <p:nvSpPr>
          <p:cNvPr id="24" name="TextBox 24"/>
          <p:cNvSpPr txBox="1"/>
          <p:nvPr/>
        </p:nvSpPr>
        <p:spPr>
          <a:xfrm>
            <a:off x="10825255" y="5571571"/>
            <a:ext cx="6686697" cy="94297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Hagrid Medium"/>
                <a:ea typeface="Hagrid Medium"/>
                <a:cs typeface="Hagrid Medium"/>
                <a:sym typeface="Hagrid Medium"/>
              </a:rPr>
              <a:t> According to the WHO, the global prevalence of anxiety and depression increased by 25% during the first year of the pandemic.</a:t>
            </a:r>
          </a:p>
        </p:txBody>
      </p:sp>
      <p:sp>
        <p:nvSpPr>
          <p:cNvPr id="25" name="TextBox 25"/>
          <p:cNvSpPr txBox="1"/>
          <p:nvPr/>
        </p:nvSpPr>
        <p:spPr>
          <a:xfrm>
            <a:off x="10838836" y="7388464"/>
            <a:ext cx="6686697" cy="94297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Hagrid Medium"/>
                <a:ea typeface="Hagrid Medium"/>
                <a:cs typeface="Hagrid Medium"/>
                <a:sym typeface="Hagrid Medium"/>
              </a:rPr>
              <a:t> Studies show that regular exercise can reduce symptoms of depression by 30%, and anxiety by up to 20%.</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0" y="0"/>
            <a:ext cx="18454000" cy="10439400"/>
          </a:xfrm>
          <a:custGeom>
            <a:avLst/>
            <a:gdLst/>
            <a:ahLst/>
            <a:cxnLst/>
            <a:rect l="l" t="t" r="r" b="b"/>
            <a:pathLst>
              <a:path w="18454000" h="10439400">
                <a:moveTo>
                  <a:pt x="0" y="0"/>
                </a:moveTo>
                <a:lnTo>
                  <a:pt x="18454000" y="0"/>
                </a:lnTo>
                <a:lnTo>
                  <a:pt x="18454000" y="10439400"/>
                </a:lnTo>
                <a:lnTo>
                  <a:pt x="0" y="10439400"/>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0" y="9191625"/>
            <a:ext cx="6430950" cy="553105"/>
          </a:xfrm>
          <a:custGeom>
            <a:avLst/>
            <a:gdLst/>
            <a:ahLst/>
            <a:cxnLst/>
            <a:rect l="l" t="t" r="r" b="b"/>
            <a:pathLst>
              <a:path w="6430950" h="553105">
                <a:moveTo>
                  <a:pt x="0" y="0"/>
                </a:moveTo>
                <a:lnTo>
                  <a:pt x="6430950" y="0"/>
                </a:lnTo>
                <a:lnTo>
                  <a:pt x="6430950" y="553105"/>
                </a:lnTo>
                <a:lnTo>
                  <a:pt x="0" y="553105"/>
                </a:lnTo>
                <a:lnTo>
                  <a:pt x="0" y="0"/>
                </a:lnTo>
                <a:close/>
              </a:path>
            </a:pathLst>
          </a:custGeom>
          <a:blipFill>
            <a:blip r:embed="rId4">
              <a:extLst>
                <a:ext uri="{96DAC541-7B7A-43D3-8B79-37D633B846F1}">
                  <asvg:svgBlip xmlns:asvg="http://schemas.microsoft.com/office/drawing/2016/SVG/main" r:embed="rId5"/>
                </a:ext>
              </a:extLst>
            </a:blip>
            <a:stretch>
              <a:fillRect l="-2694"/>
            </a:stretch>
          </a:blipFill>
        </p:spPr>
      </p:sp>
      <p:sp>
        <p:nvSpPr>
          <p:cNvPr id="4" name="Freeform 4"/>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4">
              <a:extLst>
                <a:ext uri="{96DAC541-7B7A-43D3-8B79-37D633B846F1}">
                  <asvg:svgBlip xmlns:asvg="http://schemas.microsoft.com/office/drawing/2016/SVG/main" r:embed="rId5"/>
                </a:ext>
              </a:extLst>
            </a:blip>
            <a:stretch>
              <a:fillRect l="-2694"/>
            </a:stretch>
          </a:blipFill>
        </p:spPr>
      </p:sp>
      <p:sp>
        <p:nvSpPr>
          <p:cNvPr id="5" name="AutoShape 5"/>
          <p:cNvSpPr/>
          <p:nvPr/>
        </p:nvSpPr>
        <p:spPr>
          <a:xfrm>
            <a:off x="4543569" y="999469"/>
            <a:ext cx="3942158" cy="0"/>
          </a:xfrm>
          <a:prstGeom prst="line">
            <a:avLst/>
          </a:prstGeom>
          <a:ln w="19050" cap="flat">
            <a:solidFill>
              <a:srgbClr val="5CE1E6"/>
            </a:solidFill>
            <a:prstDash val="solid"/>
            <a:headEnd type="none" w="sm" len="sm"/>
            <a:tailEnd type="none" w="sm" len="sm"/>
          </a:ln>
        </p:spPr>
      </p:sp>
      <p:sp>
        <p:nvSpPr>
          <p:cNvPr id="6" name="Freeform 6"/>
          <p:cNvSpPr/>
          <p:nvPr/>
        </p:nvSpPr>
        <p:spPr>
          <a:xfrm>
            <a:off x="547546" y="598729"/>
            <a:ext cx="801481" cy="801481"/>
          </a:xfrm>
          <a:custGeom>
            <a:avLst/>
            <a:gdLst/>
            <a:ahLst/>
            <a:cxnLst/>
            <a:rect l="l" t="t" r="r" b="b"/>
            <a:pathLst>
              <a:path w="801481" h="801481">
                <a:moveTo>
                  <a:pt x="0" y="0"/>
                </a:moveTo>
                <a:lnTo>
                  <a:pt x="801481" y="0"/>
                </a:lnTo>
                <a:lnTo>
                  <a:pt x="801481" y="801480"/>
                </a:lnTo>
                <a:lnTo>
                  <a:pt x="0" y="80148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7" name="Freeform 7"/>
          <p:cNvSpPr/>
          <p:nvPr/>
        </p:nvSpPr>
        <p:spPr>
          <a:xfrm>
            <a:off x="948287" y="2804003"/>
            <a:ext cx="9049112" cy="5439886"/>
          </a:xfrm>
          <a:custGeom>
            <a:avLst/>
            <a:gdLst/>
            <a:ahLst/>
            <a:cxnLst/>
            <a:rect l="l" t="t" r="r" b="b"/>
            <a:pathLst>
              <a:path w="9049112" h="5439886">
                <a:moveTo>
                  <a:pt x="0" y="0"/>
                </a:moveTo>
                <a:lnTo>
                  <a:pt x="9049112" y="0"/>
                </a:lnTo>
                <a:lnTo>
                  <a:pt x="9049112" y="5439886"/>
                </a:lnTo>
                <a:lnTo>
                  <a:pt x="0" y="5439886"/>
                </a:lnTo>
                <a:lnTo>
                  <a:pt x="0" y="0"/>
                </a:lnTo>
                <a:close/>
              </a:path>
            </a:pathLst>
          </a:custGeom>
          <a:blipFill>
            <a:blip r:embed="rId8"/>
            <a:stretch>
              <a:fillRect/>
            </a:stretch>
          </a:blipFill>
        </p:spPr>
      </p:sp>
      <p:grpSp>
        <p:nvGrpSpPr>
          <p:cNvPr id="8" name="Group 8"/>
          <p:cNvGrpSpPr/>
          <p:nvPr/>
        </p:nvGrpSpPr>
        <p:grpSpPr>
          <a:xfrm>
            <a:off x="10483767" y="2405366"/>
            <a:ext cx="312913" cy="312913"/>
            <a:chOff x="0" y="0"/>
            <a:chExt cx="812800" cy="812800"/>
          </a:xfrm>
        </p:grpSpPr>
        <p:sp>
          <p:nvSpPr>
            <p:cNvPr id="9" name="Freeform 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id="10" name="TextBox 10"/>
            <p:cNvSpPr txBox="1"/>
            <p:nvPr/>
          </p:nvSpPr>
          <p:spPr>
            <a:xfrm>
              <a:off x="76200" y="66675"/>
              <a:ext cx="660400" cy="669925"/>
            </a:xfrm>
            <a:prstGeom prst="rect">
              <a:avLst/>
            </a:prstGeom>
          </p:spPr>
          <p:txBody>
            <a:bodyPr lIns="50800" tIns="50800" rIns="50800" bIns="50800" rtlCol="0" anchor="ctr"/>
            <a:lstStyle/>
            <a:p>
              <a:pPr algn="ctr">
                <a:lnSpc>
                  <a:spcPts val="960"/>
                </a:lnSpc>
              </a:pPr>
              <a:endParaRPr/>
            </a:p>
          </p:txBody>
        </p:sp>
      </p:grpSp>
      <p:sp>
        <p:nvSpPr>
          <p:cNvPr id="11" name="TextBox 11"/>
          <p:cNvSpPr txBox="1"/>
          <p:nvPr/>
        </p:nvSpPr>
        <p:spPr>
          <a:xfrm>
            <a:off x="8485727" y="718482"/>
            <a:ext cx="8820702" cy="552450"/>
          </a:xfrm>
          <a:prstGeom prst="rect">
            <a:avLst/>
          </a:prstGeom>
        </p:spPr>
        <p:txBody>
          <a:bodyPr lIns="0" tIns="0" rIns="0" bIns="0" rtlCol="0" anchor="t">
            <a:spAutoFit/>
          </a:bodyPr>
          <a:lstStyle/>
          <a:p>
            <a:pPr algn="ctr">
              <a:lnSpc>
                <a:spcPts val="4213"/>
              </a:lnSpc>
            </a:pPr>
            <a:r>
              <a:rPr lang="en-US" sz="3510">
                <a:solidFill>
                  <a:srgbClr val="5CE1E6"/>
                </a:solidFill>
                <a:latin typeface="Hagrid Ultra-Bold"/>
                <a:ea typeface="Hagrid Ultra-Bold"/>
                <a:cs typeface="Hagrid Ultra-Bold"/>
                <a:sym typeface="Hagrid Ultra-Bold"/>
              </a:rPr>
              <a:t>STATISTICS OF DISSATISFACTION </a:t>
            </a:r>
          </a:p>
        </p:txBody>
      </p:sp>
      <p:sp>
        <p:nvSpPr>
          <p:cNvPr id="12" name="TextBox 12"/>
          <p:cNvSpPr txBox="1"/>
          <p:nvPr/>
        </p:nvSpPr>
        <p:spPr>
          <a:xfrm>
            <a:off x="1451112" y="654952"/>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13" name="TextBox 13"/>
          <p:cNvSpPr txBox="1"/>
          <p:nvPr/>
        </p:nvSpPr>
        <p:spPr>
          <a:xfrm>
            <a:off x="10815730" y="2134078"/>
            <a:ext cx="6443570" cy="1023937"/>
          </a:xfrm>
          <a:prstGeom prst="rect">
            <a:avLst/>
          </a:prstGeom>
        </p:spPr>
        <p:txBody>
          <a:bodyPr lIns="0" tIns="0" rIns="0" bIns="0" rtlCol="0" anchor="t">
            <a:spAutoFit/>
          </a:bodyPr>
          <a:lstStyle/>
          <a:p>
            <a:pPr algn="ctr">
              <a:lnSpc>
                <a:spcPts val="2639"/>
              </a:lnSpc>
              <a:spcBef>
                <a:spcPct val="0"/>
              </a:spcBef>
            </a:pPr>
            <a:r>
              <a:rPr lang="en-US" sz="2199">
                <a:solidFill>
                  <a:srgbClr val="FFFFFF"/>
                </a:solidFill>
                <a:latin typeface="Hagrid Medium"/>
                <a:ea typeface="Hagrid Medium"/>
                <a:cs typeface="Hagrid Medium"/>
                <a:sym typeface="Hagrid Medium"/>
              </a:rPr>
              <a:t>Global Average Satisfaction: This line would show the overall satisfaction trend over time.</a:t>
            </a:r>
          </a:p>
        </p:txBody>
      </p:sp>
      <p:grpSp>
        <p:nvGrpSpPr>
          <p:cNvPr id="14" name="Group 14"/>
          <p:cNvGrpSpPr/>
          <p:nvPr/>
        </p:nvGrpSpPr>
        <p:grpSpPr>
          <a:xfrm>
            <a:off x="10445667" y="4137055"/>
            <a:ext cx="312913" cy="312913"/>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id="16" name="TextBox 16"/>
            <p:cNvSpPr txBox="1"/>
            <p:nvPr/>
          </p:nvSpPr>
          <p:spPr>
            <a:xfrm>
              <a:off x="76200" y="66675"/>
              <a:ext cx="660400" cy="669925"/>
            </a:xfrm>
            <a:prstGeom prst="rect">
              <a:avLst/>
            </a:prstGeom>
          </p:spPr>
          <p:txBody>
            <a:bodyPr lIns="50800" tIns="50800" rIns="50800" bIns="50800" rtlCol="0" anchor="ctr"/>
            <a:lstStyle/>
            <a:p>
              <a:pPr algn="ctr">
                <a:lnSpc>
                  <a:spcPts val="960"/>
                </a:lnSpc>
              </a:pPr>
              <a:endParaRPr/>
            </a:p>
          </p:txBody>
        </p:sp>
      </p:grpSp>
      <p:sp>
        <p:nvSpPr>
          <p:cNvPr id="17" name="TextBox 17"/>
          <p:cNvSpPr txBox="1"/>
          <p:nvPr/>
        </p:nvSpPr>
        <p:spPr>
          <a:xfrm>
            <a:off x="10872880" y="3889375"/>
            <a:ext cx="6686697" cy="94297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Hagrid Medium"/>
                <a:ea typeface="Hagrid Medium"/>
                <a:cs typeface="Hagrid Medium"/>
                <a:sym typeface="Hagrid Medium"/>
              </a:rPr>
              <a:t>Regional Trends: Separate lines for regions such as North America, Europe, Asia, etc., could highlight regional differences.</a:t>
            </a:r>
          </a:p>
        </p:txBody>
      </p:sp>
      <p:grpSp>
        <p:nvGrpSpPr>
          <p:cNvPr id="18" name="Group 18"/>
          <p:cNvGrpSpPr/>
          <p:nvPr/>
        </p:nvGrpSpPr>
        <p:grpSpPr>
          <a:xfrm>
            <a:off x="10416147" y="5929377"/>
            <a:ext cx="312913" cy="312913"/>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id="20" name="TextBox 20"/>
            <p:cNvSpPr txBox="1"/>
            <p:nvPr/>
          </p:nvSpPr>
          <p:spPr>
            <a:xfrm>
              <a:off x="76200" y="66675"/>
              <a:ext cx="660400" cy="669925"/>
            </a:xfrm>
            <a:prstGeom prst="rect">
              <a:avLst/>
            </a:prstGeom>
          </p:spPr>
          <p:txBody>
            <a:bodyPr lIns="50800" tIns="50800" rIns="50800" bIns="50800" rtlCol="0" anchor="ctr"/>
            <a:lstStyle/>
            <a:p>
              <a:pPr algn="ctr">
                <a:lnSpc>
                  <a:spcPts val="960"/>
                </a:lnSpc>
              </a:pPr>
              <a:endParaRPr/>
            </a:p>
          </p:txBody>
        </p:sp>
      </p:grpSp>
      <p:sp>
        <p:nvSpPr>
          <p:cNvPr id="21" name="TextBox 21"/>
          <p:cNvSpPr txBox="1"/>
          <p:nvPr/>
        </p:nvSpPr>
        <p:spPr>
          <a:xfrm>
            <a:off x="10825255" y="5571571"/>
            <a:ext cx="6686697" cy="94297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Hagrid Medium"/>
                <a:ea typeface="Hagrid Medium"/>
                <a:cs typeface="Hagrid Medium"/>
                <a:sym typeface="Hagrid Medium"/>
              </a:rPr>
              <a:t>Type of Workouts: Different lines or bars could represent satisfaction for specific workout types like yoga, HIIT, strength training, etc.</a:t>
            </a:r>
          </a:p>
        </p:txBody>
      </p:sp>
      <p:grpSp>
        <p:nvGrpSpPr>
          <p:cNvPr id="22" name="Group 22"/>
          <p:cNvGrpSpPr/>
          <p:nvPr/>
        </p:nvGrpSpPr>
        <p:grpSpPr>
          <a:xfrm>
            <a:off x="10483767" y="7659752"/>
            <a:ext cx="312913" cy="312913"/>
            <a:chOff x="0" y="0"/>
            <a:chExt cx="812800" cy="812800"/>
          </a:xfrm>
        </p:grpSpPr>
        <p:sp>
          <p:nvSpPr>
            <p:cNvPr id="23" name="Freeform 2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CE1E6"/>
            </a:solidFill>
          </p:spPr>
        </p:sp>
        <p:sp>
          <p:nvSpPr>
            <p:cNvPr id="24" name="TextBox 24"/>
            <p:cNvSpPr txBox="1"/>
            <p:nvPr/>
          </p:nvSpPr>
          <p:spPr>
            <a:xfrm>
              <a:off x="76200" y="66675"/>
              <a:ext cx="660400" cy="669925"/>
            </a:xfrm>
            <a:prstGeom prst="rect">
              <a:avLst/>
            </a:prstGeom>
          </p:spPr>
          <p:txBody>
            <a:bodyPr lIns="50800" tIns="50800" rIns="50800" bIns="50800" rtlCol="0" anchor="ctr"/>
            <a:lstStyle/>
            <a:p>
              <a:pPr algn="ctr">
                <a:lnSpc>
                  <a:spcPts val="960"/>
                </a:lnSpc>
              </a:pPr>
              <a:endParaRPr/>
            </a:p>
          </p:txBody>
        </p:sp>
      </p:grpSp>
      <p:sp>
        <p:nvSpPr>
          <p:cNvPr id="25" name="Freeform 25"/>
          <p:cNvSpPr/>
          <p:nvPr/>
        </p:nvSpPr>
        <p:spPr>
          <a:xfrm>
            <a:off x="948287" y="2765903"/>
            <a:ext cx="9049112" cy="6121454"/>
          </a:xfrm>
          <a:custGeom>
            <a:avLst/>
            <a:gdLst/>
            <a:ahLst/>
            <a:cxnLst/>
            <a:rect l="l" t="t" r="r" b="b"/>
            <a:pathLst>
              <a:path w="9049112" h="6121454">
                <a:moveTo>
                  <a:pt x="0" y="0"/>
                </a:moveTo>
                <a:lnTo>
                  <a:pt x="9049112" y="0"/>
                </a:lnTo>
                <a:lnTo>
                  <a:pt x="9049112" y="6121454"/>
                </a:lnTo>
                <a:lnTo>
                  <a:pt x="0" y="6121454"/>
                </a:lnTo>
                <a:lnTo>
                  <a:pt x="0" y="0"/>
                </a:lnTo>
                <a:close/>
              </a:path>
            </a:pathLst>
          </a:custGeom>
          <a:blipFill>
            <a:blip r:embed="rId9"/>
            <a:stretch>
              <a:fillRect t="-5682" b="-3765"/>
            </a:stretch>
          </a:blipFill>
          <a:ln w="95250" cap="sq">
            <a:solidFill>
              <a:srgbClr val="5CE1E6"/>
            </a:solidFill>
            <a:prstDash val="solid"/>
            <a:miter/>
          </a:ln>
        </p:spPr>
      </p:sp>
      <p:sp>
        <p:nvSpPr>
          <p:cNvPr id="26" name="TextBox 26"/>
          <p:cNvSpPr txBox="1"/>
          <p:nvPr/>
        </p:nvSpPr>
        <p:spPr>
          <a:xfrm>
            <a:off x="10825255" y="7209871"/>
            <a:ext cx="6686697" cy="1876425"/>
          </a:xfrm>
          <a:prstGeom prst="rect">
            <a:avLst/>
          </a:prstGeom>
        </p:spPr>
        <p:txBody>
          <a:bodyPr lIns="0" tIns="0" rIns="0" bIns="0" rtlCol="0" anchor="t">
            <a:spAutoFit/>
          </a:bodyPr>
          <a:lstStyle/>
          <a:p>
            <a:pPr algn="ctr">
              <a:lnSpc>
                <a:spcPts val="2400"/>
              </a:lnSpc>
              <a:spcBef>
                <a:spcPct val="0"/>
              </a:spcBef>
            </a:pPr>
            <a:r>
              <a:rPr lang="en-US" sz="2000">
                <a:solidFill>
                  <a:srgbClr val="FFFFFF"/>
                </a:solidFill>
                <a:latin typeface="Hagrid Medium"/>
                <a:ea typeface="Hagrid Medium"/>
                <a:cs typeface="Hagrid Medium"/>
                <a:sym typeface="Hagrid Medium"/>
              </a:rPr>
              <a:t>According to a 2020 survey by the American College of Sports Medicine (ACSM), 70% of fitness professionals reported that mental wellness programs, including stress management and mindfulness, were a top trend in the fitness industry.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0" y="0"/>
            <a:ext cx="18268063" cy="10334215"/>
          </a:xfrm>
          <a:custGeom>
            <a:avLst/>
            <a:gdLst/>
            <a:ahLst/>
            <a:cxnLst/>
            <a:rect l="l" t="t" r="r" b="b"/>
            <a:pathLst>
              <a:path w="18268063" h="10334215">
                <a:moveTo>
                  <a:pt x="0" y="0"/>
                </a:moveTo>
                <a:lnTo>
                  <a:pt x="18268063" y="0"/>
                </a:lnTo>
                <a:lnTo>
                  <a:pt x="18268063" y="10334215"/>
                </a:lnTo>
                <a:lnTo>
                  <a:pt x="0" y="10334215"/>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AutoShape 3"/>
          <p:cNvSpPr/>
          <p:nvPr/>
        </p:nvSpPr>
        <p:spPr>
          <a:xfrm>
            <a:off x="5806151" y="1270635"/>
            <a:ext cx="9367242" cy="0"/>
          </a:xfrm>
          <a:prstGeom prst="line">
            <a:avLst/>
          </a:prstGeom>
          <a:ln w="19050" cap="flat">
            <a:solidFill>
              <a:srgbClr val="5CE1E6"/>
            </a:solidFill>
            <a:prstDash val="solid"/>
            <a:headEnd type="none" w="sm" len="sm"/>
            <a:tailEnd type="none" w="sm" len="sm"/>
          </a:ln>
        </p:spPr>
      </p:sp>
      <p:sp>
        <p:nvSpPr>
          <p:cNvPr id="4" name="Freeform 4"/>
          <p:cNvSpPr/>
          <p:nvPr/>
        </p:nvSpPr>
        <p:spPr>
          <a:xfrm>
            <a:off x="7604999" y="1898562"/>
            <a:ext cx="1983237" cy="2101443"/>
          </a:xfrm>
          <a:custGeom>
            <a:avLst/>
            <a:gdLst/>
            <a:ahLst/>
            <a:cxnLst/>
            <a:rect l="l" t="t" r="r" b="b"/>
            <a:pathLst>
              <a:path w="1983237" h="2101443">
                <a:moveTo>
                  <a:pt x="0" y="0"/>
                </a:moveTo>
                <a:lnTo>
                  <a:pt x="1983238" y="0"/>
                </a:lnTo>
                <a:lnTo>
                  <a:pt x="1983238" y="2101444"/>
                </a:lnTo>
                <a:lnTo>
                  <a:pt x="0" y="210144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7604999" y="4983595"/>
            <a:ext cx="1983237" cy="2101443"/>
          </a:xfrm>
          <a:custGeom>
            <a:avLst/>
            <a:gdLst/>
            <a:ahLst/>
            <a:cxnLst/>
            <a:rect l="l" t="t" r="r" b="b"/>
            <a:pathLst>
              <a:path w="1983237" h="2101443">
                <a:moveTo>
                  <a:pt x="0" y="0"/>
                </a:moveTo>
                <a:lnTo>
                  <a:pt x="1983238" y="0"/>
                </a:lnTo>
                <a:lnTo>
                  <a:pt x="1983238" y="2101443"/>
                </a:lnTo>
                <a:lnTo>
                  <a:pt x="0" y="2101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7604999" y="7756441"/>
            <a:ext cx="1983237" cy="2101443"/>
          </a:xfrm>
          <a:custGeom>
            <a:avLst/>
            <a:gdLst/>
            <a:ahLst/>
            <a:cxnLst/>
            <a:rect l="l" t="t" r="r" b="b"/>
            <a:pathLst>
              <a:path w="1983237" h="2101443">
                <a:moveTo>
                  <a:pt x="0" y="0"/>
                </a:moveTo>
                <a:lnTo>
                  <a:pt x="1983238" y="0"/>
                </a:lnTo>
                <a:lnTo>
                  <a:pt x="1983238" y="2101443"/>
                </a:lnTo>
                <a:lnTo>
                  <a:pt x="0" y="210144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220572" y="6769725"/>
            <a:ext cx="4360246" cy="3540883"/>
          </a:xfrm>
          <a:custGeom>
            <a:avLst/>
            <a:gdLst/>
            <a:ahLst/>
            <a:cxnLst/>
            <a:rect l="l" t="t" r="r" b="b"/>
            <a:pathLst>
              <a:path w="4360246" h="3540883">
                <a:moveTo>
                  <a:pt x="0" y="0"/>
                </a:moveTo>
                <a:lnTo>
                  <a:pt x="4360245" y="0"/>
                </a:lnTo>
                <a:lnTo>
                  <a:pt x="4360245" y="3540883"/>
                </a:lnTo>
                <a:lnTo>
                  <a:pt x="0" y="354088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8139601" y="2512318"/>
            <a:ext cx="914034" cy="914034"/>
          </a:xfrm>
          <a:custGeom>
            <a:avLst/>
            <a:gdLst/>
            <a:ahLst/>
            <a:cxnLst/>
            <a:rect l="l" t="t" r="r" b="b"/>
            <a:pathLst>
              <a:path w="914034" h="914034">
                <a:moveTo>
                  <a:pt x="0" y="0"/>
                </a:moveTo>
                <a:lnTo>
                  <a:pt x="914034" y="0"/>
                </a:lnTo>
                <a:lnTo>
                  <a:pt x="914034" y="914035"/>
                </a:lnTo>
                <a:lnTo>
                  <a:pt x="0" y="91403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8088399" y="5526098"/>
            <a:ext cx="1016437" cy="1016437"/>
          </a:xfrm>
          <a:custGeom>
            <a:avLst/>
            <a:gdLst/>
            <a:ahLst/>
            <a:cxnLst/>
            <a:rect l="l" t="t" r="r" b="b"/>
            <a:pathLst>
              <a:path w="1016437" h="1016437">
                <a:moveTo>
                  <a:pt x="0" y="0"/>
                </a:moveTo>
                <a:lnTo>
                  <a:pt x="1016438" y="0"/>
                </a:lnTo>
                <a:lnTo>
                  <a:pt x="1016438" y="1016437"/>
                </a:lnTo>
                <a:lnTo>
                  <a:pt x="0" y="101643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8095860" y="8181784"/>
            <a:ext cx="1131429" cy="1103143"/>
          </a:xfrm>
          <a:custGeom>
            <a:avLst/>
            <a:gdLst/>
            <a:ahLst/>
            <a:cxnLst/>
            <a:rect l="l" t="t" r="r" b="b"/>
            <a:pathLst>
              <a:path w="1131429" h="1103143">
                <a:moveTo>
                  <a:pt x="0" y="0"/>
                </a:moveTo>
                <a:lnTo>
                  <a:pt x="1131429" y="0"/>
                </a:lnTo>
                <a:lnTo>
                  <a:pt x="1131429" y="1103143"/>
                </a:lnTo>
                <a:lnTo>
                  <a:pt x="0" y="110314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322295" y="4669264"/>
            <a:ext cx="5263664" cy="3007808"/>
          </a:xfrm>
          <a:custGeom>
            <a:avLst/>
            <a:gdLst/>
            <a:ahLst/>
            <a:cxnLst/>
            <a:rect l="l" t="t" r="r" b="b"/>
            <a:pathLst>
              <a:path w="5263664" h="3007808">
                <a:moveTo>
                  <a:pt x="0" y="0"/>
                </a:moveTo>
                <a:lnTo>
                  <a:pt x="5263664" y="0"/>
                </a:lnTo>
                <a:lnTo>
                  <a:pt x="5263664" y="3007808"/>
                </a:lnTo>
                <a:lnTo>
                  <a:pt x="0" y="3007808"/>
                </a:lnTo>
                <a:lnTo>
                  <a:pt x="0" y="0"/>
                </a:lnTo>
                <a:close/>
              </a:path>
            </a:pathLst>
          </a:custGeom>
          <a:blipFill>
            <a:blip r:embed="rId14"/>
            <a:stretch>
              <a:fillRect/>
            </a:stretch>
          </a:blipFill>
          <a:ln w="85725" cap="sq">
            <a:solidFill>
              <a:srgbClr val="5CE1E6"/>
            </a:solidFill>
            <a:prstDash val="solid"/>
            <a:miter/>
          </a:ln>
        </p:spPr>
      </p:sp>
      <p:sp>
        <p:nvSpPr>
          <p:cNvPr id="12" name="TextBox 12"/>
          <p:cNvSpPr txBox="1"/>
          <p:nvPr/>
        </p:nvSpPr>
        <p:spPr>
          <a:xfrm>
            <a:off x="1217768" y="2051126"/>
            <a:ext cx="5634757" cy="2291715"/>
          </a:xfrm>
          <a:prstGeom prst="rect">
            <a:avLst/>
          </a:prstGeom>
        </p:spPr>
        <p:txBody>
          <a:bodyPr lIns="0" tIns="0" rIns="0" bIns="0" rtlCol="0" anchor="t">
            <a:spAutoFit/>
          </a:bodyPr>
          <a:lstStyle/>
          <a:p>
            <a:pPr algn="ctr">
              <a:lnSpc>
                <a:spcPts val="8640"/>
              </a:lnSpc>
            </a:pPr>
            <a:r>
              <a:rPr lang="en-US" sz="7200">
                <a:solidFill>
                  <a:srgbClr val="5CE1E6"/>
                </a:solidFill>
                <a:latin typeface="Hagrid Ultra-Bold"/>
                <a:ea typeface="Hagrid Ultra-Bold"/>
                <a:cs typeface="Hagrid Ultra-Bold"/>
                <a:sym typeface="Hagrid Ultra-Bold"/>
              </a:rPr>
              <a:t>EMOTION-DRIVEN AI</a:t>
            </a:r>
          </a:p>
        </p:txBody>
      </p:sp>
      <p:sp>
        <p:nvSpPr>
          <p:cNvPr id="13" name="TextBox 13"/>
          <p:cNvSpPr txBox="1"/>
          <p:nvPr/>
        </p:nvSpPr>
        <p:spPr>
          <a:xfrm>
            <a:off x="681679" y="884872"/>
            <a:ext cx="5306408" cy="685800"/>
          </a:xfrm>
          <a:prstGeom prst="rect">
            <a:avLst/>
          </a:prstGeom>
        </p:spPr>
        <p:txBody>
          <a:bodyPr lIns="0" tIns="0" rIns="0" bIns="0" rtlCol="0" anchor="t">
            <a:spAutoFit/>
          </a:bodyPr>
          <a:lstStyle/>
          <a:p>
            <a:pPr algn="just">
              <a:lnSpc>
                <a:spcPts val="4799"/>
              </a:lnSpc>
            </a:pPr>
            <a:r>
              <a:rPr lang="en-US" sz="3999">
                <a:solidFill>
                  <a:srgbClr val="FFFFFF"/>
                </a:solidFill>
                <a:latin typeface="Ample Display"/>
                <a:ea typeface="Ample Display"/>
                <a:cs typeface="Ample Display"/>
                <a:sym typeface="Ample Display"/>
              </a:rPr>
              <a:t>Proposed solution:</a:t>
            </a:r>
          </a:p>
        </p:txBody>
      </p:sp>
      <p:sp>
        <p:nvSpPr>
          <p:cNvPr id="14" name="TextBox 14"/>
          <p:cNvSpPr txBox="1"/>
          <p:nvPr/>
        </p:nvSpPr>
        <p:spPr>
          <a:xfrm>
            <a:off x="9804877" y="4367645"/>
            <a:ext cx="3500943" cy="377825"/>
          </a:xfrm>
          <a:prstGeom prst="rect">
            <a:avLst/>
          </a:prstGeom>
        </p:spPr>
        <p:txBody>
          <a:bodyPr lIns="0" tIns="0" rIns="0" bIns="0" rtlCol="0" anchor="t">
            <a:spAutoFit/>
          </a:bodyPr>
          <a:lstStyle/>
          <a:p>
            <a:pPr algn="l">
              <a:lnSpc>
                <a:spcPts val="2879"/>
              </a:lnSpc>
            </a:pPr>
            <a:r>
              <a:rPr lang="en-US" sz="2399">
                <a:solidFill>
                  <a:srgbClr val="FFFFFF"/>
                </a:solidFill>
                <a:latin typeface="Hagrid Medium"/>
                <a:ea typeface="Hagrid Medium"/>
                <a:cs typeface="Hagrid Medium"/>
                <a:sym typeface="Hagrid Medium"/>
              </a:rPr>
              <a:t>How It Works:</a:t>
            </a:r>
          </a:p>
        </p:txBody>
      </p:sp>
      <p:sp>
        <p:nvSpPr>
          <p:cNvPr id="15" name="TextBox 15"/>
          <p:cNvSpPr txBox="1"/>
          <p:nvPr/>
        </p:nvSpPr>
        <p:spPr>
          <a:xfrm>
            <a:off x="10338564" y="2148280"/>
            <a:ext cx="6237437" cy="1964056"/>
          </a:xfrm>
          <a:prstGeom prst="rect">
            <a:avLst/>
          </a:prstGeom>
        </p:spPr>
        <p:txBody>
          <a:bodyPr lIns="0" tIns="0" rIns="0" bIns="0" rtlCol="0" anchor="t">
            <a:spAutoFit/>
          </a:bodyPr>
          <a:lstStyle/>
          <a:p>
            <a:pPr algn="l">
              <a:lnSpc>
                <a:spcPts val="3839"/>
              </a:lnSpc>
            </a:pPr>
            <a:r>
              <a:rPr lang="en-US" sz="2399">
                <a:solidFill>
                  <a:srgbClr val="FFFFFF"/>
                </a:solidFill>
                <a:latin typeface="Avenir Light"/>
                <a:ea typeface="Avenir Light"/>
                <a:cs typeface="Avenir Light"/>
                <a:sym typeface="Avenir Light"/>
              </a:rPr>
              <a:t>The platform integrates cutting-edge AI to analyze real-time emotional data—such as facial expressions and voice tones—during your workouts</a:t>
            </a:r>
          </a:p>
        </p:txBody>
      </p:sp>
      <p:sp>
        <p:nvSpPr>
          <p:cNvPr id="16" name="TextBox 16"/>
          <p:cNvSpPr txBox="1"/>
          <p:nvPr/>
        </p:nvSpPr>
        <p:spPr>
          <a:xfrm>
            <a:off x="10338564" y="4855007"/>
            <a:ext cx="7225132" cy="2493446"/>
          </a:xfrm>
          <a:prstGeom prst="rect">
            <a:avLst/>
          </a:prstGeom>
        </p:spPr>
        <p:txBody>
          <a:bodyPr lIns="0" tIns="0" rIns="0" bIns="0" rtlCol="0" anchor="t">
            <a:spAutoFit/>
          </a:bodyPr>
          <a:lstStyle/>
          <a:p>
            <a:pPr algn="l">
              <a:lnSpc>
                <a:spcPts val="3966"/>
              </a:lnSpc>
            </a:pPr>
            <a:r>
              <a:rPr lang="en-US" sz="2478">
                <a:solidFill>
                  <a:srgbClr val="FFFFFF"/>
                </a:solidFill>
                <a:latin typeface="Avenir Light"/>
                <a:ea typeface="Avenir Light"/>
                <a:cs typeface="Avenir Light"/>
                <a:sym typeface="Avenir Light"/>
              </a:rPr>
              <a:t>The platform intelligently adapts your fitness routine, offering motivational boosts when you're low on energy or calming sessions when you need to unwind. This ensures each workout is perfectly tailored to your mood</a:t>
            </a:r>
          </a:p>
        </p:txBody>
      </p:sp>
      <p:sp>
        <p:nvSpPr>
          <p:cNvPr id="17" name="TextBox 17"/>
          <p:cNvSpPr txBox="1"/>
          <p:nvPr/>
        </p:nvSpPr>
        <p:spPr>
          <a:xfrm>
            <a:off x="9871850" y="1704887"/>
            <a:ext cx="2580977" cy="371475"/>
          </a:xfrm>
          <a:prstGeom prst="rect">
            <a:avLst/>
          </a:prstGeom>
        </p:spPr>
        <p:txBody>
          <a:bodyPr lIns="0" tIns="0" rIns="0" bIns="0" rtlCol="0" anchor="t">
            <a:spAutoFit/>
          </a:bodyPr>
          <a:lstStyle/>
          <a:p>
            <a:pPr algn="ctr">
              <a:lnSpc>
                <a:spcPts val="2879"/>
              </a:lnSpc>
              <a:spcBef>
                <a:spcPct val="0"/>
              </a:spcBef>
            </a:pPr>
            <a:r>
              <a:rPr lang="en-US" sz="2399">
                <a:solidFill>
                  <a:srgbClr val="FFFFFF"/>
                </a:solidFill>
                <a:latin typeface="Hagrid Medium"/>
                <a:ea typeface="Hagrid Medium"/>
                <a:cs typeface="Hagrid Medium"/>
                <a:sym typeface="Hagrid Medium"/>
              </a:rPr>
              <a:t>What We Offer: </a:t>
            </a:r>
          </a:p>
        </p:txBody>
      </p:sp>
      <p:sp>
        <p:nvSpPr>
          <p:cNvPr id="18" name="TextBox 18"/>
          <p:cNvSpPr txBox="1"/>
          <p:nvPr/>
        </p:nvSpPr>
        <p:spPr>
          <a:xfrm>
            <a:off x="9907800" y="7591341"/>
            <a:ext cx="1647549" cy="379095"/>
          </a:xfrm>
          <a:prstGeom prst="rect">
            <a:avLst/>
          </a:prstGeom>
        </p:spPr>
        <p:txBody>
          <a:bodyPr lIns="0" tIns="0" rIns="0" bIns="0" rtlCol="0" anchor="t">
            <a:spAutoFit/>
          </a:bodyPr>
          <a:lstStyle/>
          <a:p>
            <a:pPr algn="ctr">
              <a:lnSpc>
                <a:spcPts val="2879"/>
              </a:lnSpc>
              <a:spcBef>
                <a:spcPct val="0"/>
              </a:spcBef>
            </a:pPr>
            <a:r>
              <a:rPr lang="en-US" sz="2399">
                <a:solidFill>
                  <a:srgbClr val="FFFFFF"/>
                </a:solidFill>
                <a:latin typeface="Hagrid Medium"/>
                <a:ea typeface="Hagrid Medium"/>
                <a:cs typeface="Hagrid Medium"/>
                <a:sym typeface="Hagrid Medium"/>
              </a:rPr>
              <a:t>Benefits :</a:t>
            </a:r>
          </a:p>
        </p:txBody>
      </p:sp>
      <p:sp>
        <p:nvSpPr>
          <p:cNvPr id="19" name="TextBox 19"/>
          <p:cNvSpPr txBox="1"/>
          <p:nvPr/>
        </p:nvSpPr>
        <p:spPr>
          <a:xfrm>
            <a:off x="10338564" y="8079516"/>
            <a:ext cx="6915788" cy="1883507"/>
          </a:xfrm>
          <a:prstGeom prst="rect">
            <a:avLst/>
          </a:prstGeom>
        </p:spPr>
        <p:txBody>
          <a:bodyPr lIns="0" tIns="0" rIns="0" bIns="0" rtlCol="0" anchor="t">
            <a:spAutoFit/>
          </a:bodyPr>
          <a:lstStyle/>
          <a:p>
            <a:pPr algn="l">
              <a:lnSpc>
                <a:spcPts val="3676"/>
              </a:lnSpc>
            </a:pPr>
            <a:r>
              <a:rPr lang="en-US" sz="2298">
                <a:solidFill>
                  <a:srgbClr val="FFFFFF"/>
                </a:solidFill>
                <a:latin typeface="Avenir"/>
                <a:ea typeface="Avenir"/>
                <a:cs typeface="Avenir"/>
                <a:sym typeface="Avenir"/>
              </a:rPr>
              <a:t>By aligning your physical and emotional states, enhances workout consistency, improves overall mental well-being, and creates a sustainable fitness journey that's truly unique to you</a:t>
            </a:r>
          </a:p>
        </p:txBody>
      </p:sp>
      <p:sp>
        <p:nvSpPr>
          <p:cNvPr id="20" name="TextBox 20"/>
          <p:cNvSpPr txBox="1"/>
          <p:nvPr/>
        </p:nvSpPr>
        <p:spPr>
          <a:xfrm>
            <a:off x="15292013" y="1019175"/>
            <a:ext cx="2765566" cy="483870"/>
          </a:xfrm>
          <a:prstGeom prst="rect">
            <a:avLst/>
          </a:prstGeom>
        </p:spPr>
        <p:txBody>
          <a:bodyPr lIns="0" tIns="0" rIns="0" bIns="0" rtlCol="0" anchor="t">
            <a:spAutoFit/>
          </a:bodyPr>
          <a:lstStyle/>
          <a:p>
            <a:pPr algn="just">
              <a:lnSpc>
                <a:spcPts val="3719"/>
              </a:lnSpc>
            </a:pPr>
            <a:r>
              <a:rPr lang="en-US" sz="3099">
                <a:solidFill>
                  <a:srgbClr val="FFFFFF"/>
                </a:solidFill>
                <a:latin typeface="Hagrid Medium"/>
                <a:ea typeface="Hagrid Medium"/>
                <a:cs typeface="Hagrid Medium"/>
                <a:sym typeface="Hagrid Medium"/>
              </a:rPr>
              <a:t>AndroNova</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147476" y="-47215"/>
            <a:ext cx="18268063" cy="10334215"/>
          </a:xfrm>
          <a:custGeom>
            <a:avLst/>
            <a:gdLst/>
            <a:ahLst/>
            <a:cxnLst/>
            <a:rect l="l" t="t" r="r" b="b"/>
            <a:pathLst>
              <a:path w="18268063" h="10334215">
                <a:moveTo>
                  <a:pt x="0" y="0"/>
                </a:moveTo>
                <a:lnTo>
                  <a:pt x="18268063" y="0"/>
                </a:lnTo>
                <a:lnTo>
                  <a:pt x="18268063" y="10334215"/>
                </a:lnTo>
                <a:lnTo>
                  <a:pt x="0" y="10334215"/>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1349027" y="3667269"/>
            <a:ext cx="7085931" cy="3914977"/>
          </a:xfrm>
          <a:custGeom>
            <a:avLst/>
            <a:gdLst/>
            <a:ahLst/>
            <a:cxnLst/>
            <a:rect l="l" t="t" r="r" b="b"/>
            <a:pathLst>
              <a:path w="7085931" h="3914977">
                <a:moveTo>
                  <a:pt x="0" y="0"/>
                </a:moveTo>
                <a:lnTo>
                  <a:pt x="7085932" y="0"/>
                </a:lnTo>
                <a:lnTo>
                  <a:pt x="7085932" y="3914977"/>
                </a:lnTo>
                <a:lnTo>
                  <a:pt x="0" y="3914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191625"/>
            <a:ext cx="6430950" cy="553105"/>
          </a:xfrm>
          <a:custGeom>
            <a:avLst/>
            <a:gdLst/>
            <a:ahLst/>
            <a:cxnLst/>
            <a:rect l="l" t="t" r="r" b="b"/>
            <a:pathLst>
              <a:path w="6430950" h="553105">
                <a:moveTo>
                  <a:pt x="0" y="0"/>
                </a:moveTo>
                <a:lnTo>
                  <a:pt x="6430950" y="0"/>
                </a:lnTo>
                <a:lnTo>
                  <a:pt x="6430950" y="553105"/>
                </a:lnTo>
                <a:lnTo>
                  <a:pt x="0" y="553105"/>
                </a:lnTo>
                <a:lnTo>
                  <a:pt x="0" y="0"/>
                </a:lnTo>
                <a:close/>
              </a:path>
            </a:pathLst>
          </a:custGeom>
          <a:blipFill>
            <a:blip r:embed="rId6">
              <a:extLst>
                <a:ext uri="{96DAC541-7B7A-43D3-8B79-37D633B846F1}">
                  <asvg:svgBlip xmlns:asvg="http://schemas.microsoft.com/office/drawing/2016/SVG/main" r:embed="rId7"/>
                </a:ext>
              </a:extLst>
            </a:blip>
            <a:stretch>
              <a:fillRect l="-2694"/>
            </a:stretch>
          </a:blipFill>
        </p:spPr>
      </p:sp>
      <p:sp>
        <p:nvSpPr>
          <p:cNvPr id="5" name="Freeform 5"/>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6">
              <a:extLst>
                <a:ext uri="{96DAC541-7B7A-43D3-8B79-37D633B846F1}">
                  <asvg:svgBlip xmlns:asvg="http://schemas.microsoft.com/office/drawing/2016/SVG/main" r:embed="rId7"/>
                </a:ext>
              </a:extLst>
            </a:blip>
            <a:stretch>
              <a:fillRect l="-2694"/>
            </a:stretch>
          </a:blipFill>
        </p:spPr>
      </p:sp>
      <p:sp>
        <p:nvSpPr>
          <p:cNvPr id="6" name="Freeform 6"/>
          <p:cNvSpPr/>
          <p:nvPr/>
        </p:nvSpPr>
        <p:spPr>
          <a:xfrm>
            <a:off x="10220497" y="3633932"/>
            <a:ext cx="7085931" cy="3914977"/>
          </a:xfrm>
          <a:custGeom>
            <a:avLst/>
            <a:gdLst/>
            <a:ahLst/>
            <a:cxnLst/>
            <a:rect l="l" t="t" r="r" b="b"/>
            <a:pathLst>
              <a:path w="7085931" h="3914977">
                <a:moveTo>
                  <a:pt x="0" y="0"/>
                </a:moveTo>
                <a:lnTo>
                  <a:pt x="7085931" y="0"/>
                </a:lnTo>
                <a:lnTo>
                  <a:pt x="7085931" y="3914977"/>
                </a:lnTo>
                <a:lnTo>
                  <a:pt x="0" y="3914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4543569" y="999469"/>
            <a:ext cx="11902249" cy="0"/>
          </a:xfrm>
          <a:prstGeom prst="line">
            <a:avLst/>
          </a:prstGeom>
          <a:ln w="19050" cap="flat">
            <a:solidFill>
              <a:srgbClr val="5CE1E6"/>
            </a:solidFill>
            <a:prstDash val="solid"/>
            <a:headEnd type="none" w="sm" len="sm"/>
            <a:tailEnd type="none" w="sm" len="sm"/>
          </a:ln>
        </p:spPr>
      </p:sp>
      <p:sp>
        <p:nvSpPr>
          <p:cNvPr id="8" name="Freeform 8"/>
          <p:cNvSpPr/>
          <p:nvPr/>
        </p:nvSpPr>
        <p:spPr>
          <a:xfrm>
            <a:off x="547546" y="598729"/>
            <a:ext cx="801481" cy="801481"/>
          </a:xfrm>
          <a:custGeom>
            <a:avLst/>
            <a:gdLst/>
            <a:ahLst/>
            <a:cxnLst/>
            <a:rect l="l" t="t" r="r" b="b"/>
            <a:pathLst>
              <a:path w="801481" h="801481">
                <a:moveTo>
                  <a:pt x="0" y="0"/>
                </a:moveTo>
                <a:lnTo>
                  <a:pt x="801481" y="0"/>
                </a:lnTo>
                <a:lnTo>
                  <a:pt x="801481" y="801480"/>
                </a:lnTo>
                <a:lnTo>
                  <a:pt x="0" y="801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8093120" y="5094474"/>
            <a:ext cx="2347993" cy="986157"/>
          </a:xfrm>
          <a:custGeom>
            <a:avLst/>
            <a:gdLst/>
            <a:ahLst/>
            <a:cxnLst/>
            <a:rect l="l" t="t" r="r" b="b"/>
            <a:pathLst>
              <a:path w="2347993" h="986157">
                <a:moveTo>
                  <a:pt x="0" y="0"/>
                </a:moveTo>
                <a:lnTo>
                  <a:pt x="2347993" y="0"/>
                </a:lnTo>
                <a:lnTo>
                  <a:pt x="2347993" y="986157"/>
                </a:lnTo>
                <a:lnTo>
                  <a:pt x="0" y="9861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2675918" y="1692737"/>
            <a:ext cx="12936164" cy="1150620"/>
          </a:xfrm>
          <a:prstGeom prst="rect">
            <a:avLst/>
          </a:prstGeom>
        </p:spPr>
        <p:txBody>
          <a:bodyPr lIns="0" tIns="0" rIns="0" bIns="0" rtlCol="0" anchor="t">
            <a:spAutoFit/>
          </a:bodyPr>
          <a:lstStyle/>
          <a:p>
            <a:pPr algn="ctr">
              <a:lnSpc>
                <a:spcPts val="8640"/>
              </a:lnSpc>
            </a:pPr>
            <a:r>
              <a:rPr lang="en-US" sz="7200">
                <a:solidFill>
                  <a:srgbClr val="5CE1E6"/>
                </a:solidFill>
                <a:latin typeface="Hagrid Ultra-Bold"/>
                <a:ea typeface="Hagrid Ultra-Bold"/>
                <a:cs typeface="Hagrid Ultra-Bold"/>
                <a:sym typeface="Hagrid Ultra-Bold"/>
              </a:rPr>
              <a:t>TECHNOLOGY BEHIND IT !</a:t>
            </a:r>
          </a:p>
        </p:txBody>
      </p:sp>
      <p:sp>
        <p:nvSpPr>
          <p:cNvPr id="11" name="TextBox 11"/>
          <p:cNvSpPr txBox="1"/>
          <p:nvPr/>
        </p:nvSpPr>
        <p:spPr>
          <a:xfrm>
            <a:off x="2315238" y="3889853"/>
            <a:ext cx="5153509" cy="592010"/>
          </a:xfrm>
          <a:prstGeom prst="rect">
            <a:avLst/>
          </a:prstGeom>
        </p:spPr>
        <p:txBody>
          <a:bodyPr lIns="0" tIns="0" rIns="0" bIns="0" rtlCol="0" anchor="t">
            <a:spAutoFit/>
          </a:bodyPr>
          <a:lstStyle/>
          <a:p>
            <a:pPr algn="ctr">
              <a:lnSpc>
                <a:spcPts val="4474"/>
              </a:lnSpc>
            </a:pPr>
            <a:r>
              <a:rPr lang="en-US" sz="3728">
                <a:solidFill>
                  <a:srgbClr val="FFFFFF"/>
                </a:solidFill>
                <a:latin typeface="Hagrid Medium"/>
                <a:ea typeface="Hagrid Medium"/>
                <a:cs typeface="Hagrid Medium"/>
                <a:sym typeface="Hagrid Medium"/>
              </a:rPr>
              <a:t>Emotion-Driven AI</a:t>
            </a:r>
          </a:p>
        </p:txBody>
      </p:sp>
      <p:sp>
        <p:nvSpPr>
          <p:cNvPr id="12" name="TextBox 12"/>
          <p:cNvSpPr txBox="1"/>
          <p:nvPr/>
        </p:nvSpPr>
        <p:spPr>
          <a:xfrm>
            <a:off x="1690866" y="4697513"/>
            <a:ext cx="6402254" cy="2543161"/>
          </a:xfrm>
          <a:prstGeom prst="rect">
            <a:avLst/>
          </a:prstGeom>
        </p:spPr>
        <p:txBody>
          <a:bodyPr lIns="0" tIns="0" rIns="0" bIns="0" rtlCol="0" anchor="t">
            <a:spAutoFit/>
          </a:bodyPr>
          <a:lstStyle/>
          <a:p>
            <a:pPr algn="ctr">
              <a:lnSpc>
                <a:spcPts val="2854"/>
              </a:lnSpc>
              <a:spcBef>
                <a:spcPct val="0"/>
              </a:spcBef>
            </a:pPr>
            <a:r>
              <a:rPr lang="en-US" sz="2379">
                <a:solidFill>
                  <a:srgbClr val="FFFFFF"/>
                </a:solidFill>
                <a:latin typeface="Anonymous Pro"/>
                <a:ea typeface="Anonymous Pro"/>
                <a:cs typeface="Anonymous Pro"/>
                <a:sym typeface="Anonymous Pro"/>
              </a:rPr>
              <a:t>At the core of our platform is advanced AI technology that decodes real-time emotional data, including facial expressions, voice tones, and body language. This allows us to create a fitness experience that’s truly personalized</a:t>
            </a:r>
          </a:p>
        </p:txBody>
      </p:sp>
      <p:sp>
        <p:nvSpPr>
          <p:cNvPr id="13" name="TextBox 13"/>
          <p:cNvSpPr txBox="1"/>
          <p:nvPr/>
        </p:nvSpPr>
        <p:spPr>
          <a:xfrm>
            <a:off x="10259380" y="3938208"/>
            <a:ext cx="7047049" cy="495300"/>
          </a:xfrm>
          <a:prstGeom prst="rect">
            <a:avLst/>
          </a:prstGeom>
        </p:spPr>
        <p:txBody>
          <a:bodyPr lIns="0" tIns="0" rIns="0" bIns="0" rtlCol="0" anchor="t">
            <a:spAutoFit/>
          </a:bodyPr>
          <a:lstStyle/>
          <a:p>
            <a:pPr algn="ctr">
              <a:lnSpc>
                <a:spcPts val="3874"/>
              </a:lnSpc>
            </a:pPr>
            <a:r>
              <a:rPr lang="en-US" sz="3228">
                <a:solidFill>
                  <a:srgbClr val="FFFFFF"/>
                </a:solidFill>
                <a:latin typeface="Hagrid Medium"/>
                <a:ea typeface="Hagrid Medium"/>
                <a:cs typeface="Hagrid Medium"/>
                <a:sym typeface="Hagrid Medium"/>
              </a:rPr>
              <a:t>Adaptive Fitness Routines</a:t>
            </a:r>
          </a:p>
        </p:txBody>
      </p:sp>
      <p:sp>
        <p:nvSpPr>
          <p:cNvPr id="14" name="TextBox 14"/>
          <p:cNvSpPr txBox="1"/>
          <p:nvPr/>
        </p:nvSpPr>
        <p:spPr>
          <a:xfrm>
            <a:off x="10562336" y="4673700"/>
            <a:ext cx="6402254" cy="2343150"/>
          </a:xfrm>
          <a:prstGeom prst="rect">
            <a:avLst/>
          </a:prstGeom>
        </p:spPr>
        <p:txBody>
          <a:bodyPr lIns="0" tIns="0" rIns="0" bIns="0" rtlCol="0" anchor="t">
            <a:spAutoFit/>
          </a:bodyPr>
          <a:lstStyle/>
          <a:p>
            <a:pPr algn="ctr">
              <a:lnSpc>
                <a:spcPts val="3094"/>
              </a:lnSpc>
              <a:spcBef>
                <a:spcPct val="0"/>
              </a:spcBef>
            </a:pPr>
            <a:r>
              <a:rPr lang="en-US" sz="2579">
                <a:solidFill>
                  <a:srgbClr val="FFFFFF"/>
                </a:solidFill>
                <a:latin typeface="Anonymous Pro"/>
                <a:ea typeface="Anonymous Pro"/>
                <a:cs typeface="Anonymous Pro"/>
                <a:sym typeface="Anonymous Pro"/>
              </a:rPr>
              <a:t>Based on your emotional state, our AI adjusts your workout in real-time—whether guiding you to a relaxing yoga session or pushing you to new limits, ensuring your routine always matches your needs.</a:t>
            </a:r>
          </a:p>
        </p:txBody>
      </p:sp>
      <p:sp>
        <p:nvSpPr>
          <p:cNvPr id="15" name="TextBox 15"/>
          <p:cNvSpPr txBox="1"/>
          <p:nvPr/>
        </p:nvSpPr>
        <p:spPr>
          <a:xfrm>
            <a:off x="1451112" y="654952"/>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91B1B"/>
        </a:solidFill>
        <a:effectLst/>
      </p:bgPr>
    </p:bg>
    <p:spTree>
      <p:nvGrpSpPr>
        <p:cNvPr id="1" name=""/>
        <p:cNvGrpSpPr/>
        <p:nvPr/>
      </p:nvGrpSpPr>
      <p:grpSpPr>
        <a:xfrm>
          <a:off x="0" y="0"/>
          <a:ext cx="0" cy="0"/>
          <a:chOff x="0" y="0"/>
          <a:chExt cx="0" cy="0"/>
        </a:xfrm>
      </p:grpSpPr>
      <p:sp>
        <p:nvSpPr>
          <p:cNvPr id="2" name="Freeform 2"/>
          <p:cNvSpPr/>
          <p:nvPr/>
        </p:nvSpPr>
        <p:spPr>
          <a:xfrm>
            <a:off x="147476" y="-47215"/>
            <a:ext cx="18268063" cy="10334215"/>
          </a:xfrm>
          <a:custGeom>
            <a:avLst/>
            <a:gdLst/>
            <a:ahLst/>
            <a:cxnLst/>
            <a:rect l="l" t="t" r="r" b="b"/>
            <a:pathLst>
              <a:path w="18268063" h="10334215">
                <a:moveTo>
                  <a:pt x="0" y="0"/>
                </a:moveTo>
                <a:lnTo>
                  <a:pt x="18268063" y="0"/>
                </a:lnTo>
                <a:lnTo>
                  <a:pt x="18268063" y="10334215"/>
                </a:lnTo>
                <a:lnTo>
                  <a:pt x="0" y="10334215"/>
                </a:lnTo>
                <a:lnTo>
                  <a:pt x="0" y="0"/>
                </a:lnTo>
                <a:close/>
              </a:path>
            </a:pathLst>
          </a:custGeom>
          <a:blipFill>
            <a:blip r:embed="rId2">
              <a:extLst>
                <a:ext uri="{96DAC541-7B7A-43D3-8B79-37D633B846F1}">
                  <asvg:svgBlip xmlns:asvg="http://schemas.microsoft.com/office/drawing/2016/SVG/main" r:embed="rId3"/>
                </a:ext>
              </a:extLst>
            </a:blip>
            <a:stretch>
              <a:fillRect l="-925" t="-51269" r="-785" b="-25381"/>
            </a:stretch>
          </a:blipFill>
        </p:spPr>
      </p:sp>
      <p:sp>
        <p:nvSpPr>
          <p:cNvPr id="3" name="Freeform 3"/>
          <p:cNvSpPr/>
          <p:nvPr/>
        </p:nvSpPr>
        <p:spPr>
          <a:xfrm>
            <a:off x="1349027" y="3667269"/>
            <a:ext cx="7085931" cy="3914977"/>
          </a:xfrm>
          <a:custGeom>
            <a:avLst/>
            <a:gdLst/>
            <a:ahLst/>
            <a:cxnLst/>
            <a:rect l="l" t="t" r="r" b="b"/>
            <a:pathLst>
              <a:path w="7085931" h="3914977">
                <a:moveTo>
                  <a:pt x="0" y="0"/>
                </a:moveTo>
                <a:lnTo>
                  <a:pt x="7085932" y="0"/>
                </a:lnTo>
                <a:lnTo>
                  <a:pt x="7085932" y="3914977"/>
                </a:lnTo>
                <a:lnTo>
                  <a:pt x="0" y="3914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0" y="9191625"/>
            <a:ext cx="6430950" cy="553105"/>
          </a:xfrm>
          <a:custGeom>
            <a:avLst/>
            <a:gdLst/>
            <a:ahLst/>
            <a:cxnLst/>
            <a:rect l="l" t="t" r="r" b="b"/>
            <a:pathLst>
              <a:path w="6430950" h="553105">
                <a:moveTo>
                  <a:pt x="0" y="0"/>
                </a:moveTo>
                <a:lnTo>
                  <a:pt x="6430950" y="0"/>
                </a:lnTo>
                <a:lnTo>
                  <a:pt x="6430950" y="553105"/>
                </a:lnTo>
                <a:lnTo>
                  <a:pt x="0" y="553105"/>
                </a:lnTo>
                <a:lnTo>
                  <a:pt x="0" y="0"/>
                </a:lnTo>
                <a:close/>
              </a:path>
            </a:pathLst>
          </a:custGeom>
          <a:blipFill>
            <a:blip r:embed="rId6">
              <a:extLst>
                <a:ext uri="{96DAC541-7B7A-43D3-8B79-37D633B846F1}">
                  <asvg:svgBlip xmlns:asvg="http://schemas.microsoft.com/office/drawing/2016/SVG/main" r:embed="rId7"/>
                </a:ext>
              </a:extLst>
            </a:blip>
            <a:stretch>
              <a:fillRect l="-2694"/>
            </a:stretch>
          </a:blipFill>
        </p:spPr>
      </p:sp>
      <p:sp>
        <p:nvSpPr>
          <p:cNvPr id="5" name="Freeform 5"/>
          <p:cNvSpPr/>
          <p:nvPr/>
        </p:nvSpPr>
        <p:spPr>
          <a:xfrm flipH="1">
            <a:off x="11857050" y="9191625"/>
            <a:ext cx="6430950" cy="553105"/>
          </a:xfrm>
          <a:custGeom>
            <a:avLst/>
            <a:gdLst/>
            <a:ahLst/>
            <a:cxnLst/>
            <a:rect l="l" t="t" r="r" b="b"/>
            <a:pathLst>
              <a:path w="6430950" h="553105">
                <a:moveTo>
                  <a:pt x="6430950" y="0"/>
                </a:moveTo>
                <a:lnTo>
                  <a:pt x="0" y="0"/>
                </a:lnTo>
                <a:lnTo>
                  <a:pt x="0" y="553105"/>
                </a:lnTo>
                <a:lnTo>
                  <a:pt x="6430950" y="553105"/>
                </a:lnTo>
                <a:lnTo>
                  <a:pt x="6430950" y="0"/>
                </a:lnTo>
                <a:close/>
              </a:path>
            </a:pathLst>
          </a:custGeom>
          <a:blipFill>
            <a:blip r:embed="rId6">
              <a:extLst>
                <a:ext uri="{96DAC541-7B7A-43D3-8B79-37D633B846F1}">
                  <asvg:svgBlip xmlns:asvg="http://schemas.microsoft.com/office/drawing/2016/SVG/main" r:embed="rId7"/>
                </a:ext>
              </a:extLst>
            </a:blip>
            <a:stretch>
              <a:fillRect l="-2694"/>
            </a:stretch>
          </a:blipFill>
        </p:spPr>
      </p:sp>
      <p:sp>
        <p:nvSpPr>
          <p:cNvPr id="6" name="Freeform 6"/>
          <p:cNvSpPr/>
          <p:nvPr/>
        </p:nvSpPr>
        <p:spPr>
          <a:xfrm>
            <a:off x="10220497" y="3633932"/>
            <a:ext cx="7085931" cy="3914977"/>
          </a:xfrm>
          <a:custGeom>
            <a:avLst/>
            <a:gdLst/>
            <a:ahLst/>
            <a:cxnLst/>
            <a:rect l="l" t="t" r="r" b="b"/>
            <a:pathLst>
              <a:path w="7085931" h="3914977">
                <a:moveTo>
                  <a:pt x="0" y="0"/>
                </a:moveTo>
                <a:lnTo>
                  <a:pt x="7085931" y="0"/>
                </a:lnTo>
                <a:lnTo>
                  <a:pt x="7085931" y="3914977"/>
                </a:lnTo>
                <a:lnTo>
                  <a:pt x="0" y="391497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AutoShape 7"/>
          <p:cNvSpPr/>
          <p:nvPr/>
        </p:nvSpPr>
        <p:spPr>
          <a:xfrm>
            <a:off x="4543569" y="999469"/>
            <a:ext cx="3838088" cy="0"/>
          </a:xfrm>
          <a:prstGeom prst="line">
            <a:avLst/>
          </a:prstGeom>
          <a:ln w="19050" cap="flat">
            <a:solidFill>
              <a:srgbClr val="5CE1E6"/>
            </a:solidFill>
            <a:prstDash val="solid"/>
            <a:headEnd type="none" w="sm" len="sm"/>
            <a:tailEnd type="none" w="sm" len="sm"/>
          </a:ln>
        </p:spPr>
      </p:sp>
      <p:sp>
        <p:nvSpPr>
          <p:cNvPr id="8" name="Freeform 8"/>
          <p:cNvSpPr/>
          <p:nvPr/>
        </p:nvSpPr>
        <p:spPr>
          <a:xfrm>
            <a:off x="547546" y="598729"/>
            <a:ext cx="801481" cy="801481"/>
          </a:xfrm>
          <a:custGeom>
            <a:avLst/>
            <a:gdLst/>
            <a:ahLst/>
            <a:cxnLst/>
            <a:rect l="l" t="t" r="r" b="b"/>
            <a:pathLst>
              <a:path w="801481" h="801481">
                <a:moveTo>
                  <a:pt x="0" y="0"/>
                </a:moveTo>
                <a:lnTo>
                  <a:pt x="801481" y="0"/>
                </a:lnTo>
                <a:lnTo>
                  <a:pt x="801481" y="801480"/>
                </a:lnTo>
                <a:lnTo>
                  <a:pt x="0" y="8014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8093120" y="5094474"/>
            <a:ext cx="2347993" cy="986157"/>
          </a:xfrm>
          <a:custGeom>
            <a:avLst/>
            <a:gdLst/>
            <a:ahLst/>
            <a:cxnLst/>
            <a:rect l="l" t="t" r="r" b="b"/>
            <a:pathLst>
              <a:path w="2347993" h="986157">
                <a:moveTo>
                  <a:pt x="0" y="0"/>
                </a:moveTo>
                <a:lnTo>
                  <a:pt x="2347993" y="0"/>
                </a:lnTo>
                <a:lnTo>
                  <a:pt x="2347993" y="986157"/>
                </a:lnTo>
                <a:lnTo>
                  <a:pt x="0" y="986157"/>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TextBox 10"/>
          <p:cNvSpPr txBox="1"/>
          <p:nvPr/>
        </p:nvSpPr>
        <p:spPr>
          <a:xfrm>
            <a:off x="8485727" y="721627"/>
            <a:ext cx="8820702" cy="573405"/>
          </a:xfrm>
          <a:prstGeom prst="rect">
            <a:avLst/>
          </a:prstGeom>
        </p:spPr>
        <p:txBody>
          <a:bodyPr lIns="0" tIns="0" rIns="0" bIns="0" rtlCol="0" anchor="t">
            <a:spAutoFit/>
          </a:bodyPr>
          <a:lstStyle/>
          <a:p>
            <a:pPr algn="ctr">
              <a:lnSpc>
                <a:spcPts val="4213"/>
              </a:lnSpc>
            </a:pPr>
            <a:r>
              <a:rPr lang="en-US" sz="3510">
                <a:solidFill>
                  <a:srgbClr val="5CE1E6"/>
                </a:solidFill>
                <a:latin typeface="Hagrid Ultra-Bold"/>
                <a:ea typeface="Hagrid Ultra-Bold"/>
                <a:cs typeface="Hagrid Ultra-Bold"/>
                <a:sym typeface="Hagrid Ultra-Bold"/>
              </a:rPr>
              <a:t>TECHNOLOGY BEHIND IT ! (CONTD.)</a:t>
            </a:r>
          </a:p>
        </p:txBody>
      </p:sp>
      <p:sp>
        <p:nvSpPr>
          <p:cNvPr id="11" name="TextBox 11"/>
          <p:cNvSpPr txBox="1"/>
          <p:nvPr/>
        </p:nvSpPr>
        <p:spPr>
          <a:xfrm>
            <a:off x="1832133" y="3938208"/>
            <a:ext cx="6119720" cy="1034415"/>
          </a:xfrm>
          <a:prstGeom prst="rect">
            <a:avLst/>
          </a:prstGeom>
        </p:spPr>
        <p:txBody>
          <a:bodyPr lIns="0" tIns="0" rIns="0" bIns="0" rtlCol="0" anchor="t">
            <a:spAutoFit/>
          </a:bodyPr>
          <a:lstStyle/>
          <a:p>
            <a:pPr algn="ctr">
              <a:lnSpc>
                <a:spcPts val="3994"/>
              </a:lnSpc>
            </a:pPr>
            <a:r>
              <a:rPr lang="en-US" sz="3328">
                <a:solidFill>
                  <a:srgbClr val="FFFFFF"/>
                </a:solidFill>
                <a:latin typeface="Hagrid Medium"/>
                <a:ea typeface="Hagrid Medium"/>
                <a:cs typeface="Hagrid Medium"/>
                <a:sym typeface="Hagrid Medium"/>
              </a:rPr>
              <a:t>Facial Expression Data (FER2013)</a:t>
            </a:r>
          </a:p>
        </p:txBody>
      </p:sp>
      <p:sp>
        <p:nvSpPr>
          <p:cNvPr id="12" name="TextBox 12"/>
          <p:cNvSpPr txBox="1"/>
          <p:nvPr/>
        </p:nvSpPr>
        <p:spPr>
          <a:xfrm>
            <a:off x="1690866" y="5133975"/>
            <a:ext cx="6402254" cy="2181213"/>
          </a:xfrm>
          <a:prstGeom prst="rect">
            <a:avLst/>
          </a:prstGeom>
        </p:spPr>
        <p:txBody>
          <a:bodyPr lIns="0" tIns="0" rIns="0" bIns="0" rtlCol="0" anchor="t">
            <a:spAutoFit/>
          </a:bodyPr>
          <a:lstStyle/>
          <a:p>
            <a:pPr algn="ctr">
              <a:lnSpc>
                <a:spcPts val="2854"/>
              </a:lnSpc>
            </a:pPr>
            <a:r>
              <a:rPr lang="en-US" sz="2379">
                <a:solidFill>
                  <a:srgbClr val="FFFFFF"/>
                </a:solidFill>
                <a:latin typeface="Anonymous Pro"/>
                <a:ea typeface="Anonymous Pro"/>
                <a:cs typeface="Anonymous Pro"/>
                <a:sym typeface="Anonymous Pro"/>
              </a:rPr>
              <a:t>Images are resized, normalized, and augmented to enhance the model's ability to detect emotions from various angles and lighting conditions.</a:t>
            </a:r>
          </a:p>
          <a:p>
            <a:pPr algn="ctr">
              <a:lnSpc>
                <a:spcPts val="2854"/>
              </a:lnSpc>
              <a:spcBef>
                <a:spcPct val="0"/>
              </a:spcBef>
            </a:pPr>
            <a:endParaRPr lang="en-US" sz="2379">
              <a:solidFill>
                <a:srgbClr val="FFFFFF"/>
              </a:solidFill>
              <a:latin typeface="Anonymous Pro"/>
              <a:ea typeface="Anonymous Pro"/>
              <a:cs typeface="Anonymous Pro"/>
              <a:sym typeface="Anonymous Pro"/>
            </a:endParaRPr>
          </a:p>
        </p:txBody>
      </p:sp>
      <p:sp>
        <p:nvSpPr>
          <p:cNvPr id="13" name="TextBox 13"/>
          <p:cNvSpPr txBox="1"/>
          <p:nvPr/>
        </p:nvSpPr>
        <p:spPr>
          <a:xfrm>
            <a:off x="11325833" y="3890583"/>
            <a:ext cx="5145367" cy="1082040"/>
          </a:xfrm>
          <a:prstGeom prst="rect">
            <a:avLst/>
          </a:prstGeom>
        </p:spPr>
        <p:txBody>
          <a:bodyPr lIns="0" tIns="0" rIns="0" bIns="0" rtlCol="0" anchor="t">
            <a:spAutoFit/>
          </a:bodyPr>
          <a:lstStyle/>
          <a:p>
            <a:pPr algn="ctr">
              <a:lnSpc>
                <a:spcPts val="4234"/>
              </a:lnSpc>
            </a:pPr>
            <a:r>
              <a:rPr lang="en-US" sz="3528">
                <a:solidFill>
                  <a:srgbClr val="FFFFFF"/>
                </a:solidFill>
                <a:latin typeface="Hagrid Medium"/>
                <a:ea typeface="Hagrid Medium"/>
                <a:cs typeface="Hagrid Medium"/>
                <a:sym typeface="Hagrid Medium"/>
              </a:rPr>
              <a:t>Audio Data (RAVDESS &amp; EMO-DB)</a:t>
            </a:r>
          </a:p>
        </p:txBody>
      </p:sp>
      <p:sp>
        <p:nvSpPr>
          <p:cNvPr id="14" name="TextBox 14"/>
          <p:cNvSpPr txBox="1"/>
          <p:nvPr/>
        </p:nvSpPr>
        <p:spPr>
          <a:xfrm>
            <a:off x="10697390" y="5143500"/>
            <a:ext cx="6402254" cy="1952625"/>
          </a:xfrm>
          <a:prstGeom prst="rect">
            <a:avLst/>
          </a:prstGeom>
        </p:spPr>
        <p:txBody>
          <a:bodyPr lIns="0" tIns="0" rIns="0" bIns="0" rtlCol="0" anchor="t">
            <a:spAutoFit/>
          </a:bodyPr>
          <a:lstStyle/>
          <a:p>
            <a:pPr algn="ctr">
              <a:lnSpc>
                <a:spcPts val="3094"/>
              </a:lnSpc>
            </a:pPr>
            <a:r>
              <a:rPr lang="en-US" sz="2579">
                <a:solidFill>
                  <a:srgbClr val="FFFFFF"/>
                </a:solidFill>
                <a:latin typeface="Anonymous Pro"/>
                <a:ea typeface="Anonymous Pro"/>
                <a:cs typeface="Anonymous Pro"/>
                <a:sym typeface="Anonymous Pro"/>
              </a:rPr>
              <a:t>Audio clips are converted into spectrograms, with noise reduction applied to improve clarity for emotional analysis.</a:t>
            </a:r>
          </a:p>
          <a:p>
            <a:pPr algn="ctr">
              <a:lnSpc>
                <a:spcPts val="3094"/>
              </a:lnSpc>
              <a:spcBef>
                <a:spcPct val="0"/>
              </a:spcBef>
            </a:pPr>
            <a:endParaRPr lang="en-US" sz="2579">
              <a:solidFill>
                <a:srgbClr val="FFFFFF"/>
              </a:solidFill>
              <a:latin typeface="Anonymous Pro"/>
              <a:ea typeface="Anonymous Pro"/>
              <a:cs typeface="Anonymous Pro"/>
              <a:sym typeface="Anonymous Pro"/>
            </a:endParaRPr>
          </a:p>
        </p:txBody>
      </p:sp>
      <p:sp>
        <p:nvSpPr>
          <p:cNvPr id="15" name="TextBox 15"/>
          <p:cNvSpPr txBox="1"/>
          <p:nvPr/>
        </p:nvSpPr>
        <p:spPr>
          <a:xfrm>
            <a:off x="1451112" y="654952"/>
            <a:ext cx="3092457" cy="612835"/>
          </a:xfrm>
          <a:prstGeom prst="rect">
            <a:avLst/>
          </a:prstGeom>
        </p:spPr>
        <p:txBody>
          <a:bodyPr lIns="0" tIns="0" rIns="0" bIns="0" rtlCol="0" anchor="t">
            <a:spAutoFit/>
          </a:bodyPr>
          <a:lstStyle/>
          <a:p>
            <a:pPr algn="l">
              <a:lnSpc>
                <a:spcPts val="4756"/>
              </a:lnSpc>
            </a:pPr>
            <a:r>
              <a:rPr lang="en-US" sz="3397">
                <a:solidFill>
                  <a:srgbClr val="FFFFFF"/>
                </a:solidFill>
                <a:latin typeface="Hagrid Ultra-Bold"/>
                <a:ea typeface="Hagrid Ultra-Bold"/>
                <a:cs typeface="Hagrid Ultra-Bold"/>
                <a:sym typeface="Hagrid Ultra-Bold"/>
              </a:rPr>
              <a:t>AndroNova</a:t>
            </a:r>
          </a:p>
        </p:txBody>
      </p:sp>
      <p:sp>
        <p:nvSpPr>
          <p:cNvPr id="16" name="TextBox 16"/>
          <p:cNvSpPr txBox="1"/>
          <p:nvPr/>
        </p:nvSpPr>
        <p:spPr>
          <a:xfrm>
            <a:off x="4516398" y="1791034"/>
            <a:ext cx="9255204" cy="1057337"/>
          </a:xfrm>
          <a:prstGeom prst="rect">
            <a:avLst/>
          </a:prstGeom>
        </p:spPr>
        <p:txBody>
          <a:bodyPr lIns="0" tIns="0" rIns="0" bIns="0" rtlCol="0" anchor="t">
            <a:spAutoFit/>
          </a:bodyPr>
          <a:lstStyle/>
          <a:p>
            <a:pPr algn="ctr">
              <a:lnSpc>
                <a:spcPts val="8396"/>
              </a:lnSpc>
              <a:spcBef>
                <a:spcPct val="0"/>
              </a:spcBef>
            </a:pPr>
            <a:r>
              <a:rPr lang="en-US" sz="5997">
                <a:solidFill>
                  <a:srgbClr val="5CE1E6"/>
                </a:solidFill>
                <a:latin typeface="Hagrid Ultra-Bold"/>
                <a:ea typeface="Hagrid Ultra-Bold"/>
                <a:cs typeface="Hagrid Ultra-Bold"/>
                <a:sym typeface="Hagrid Ultra-Bold"/>
              </a:rPr>
              <a:t>Data Preprocessing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1337</Words>
  <Application>Microsoft Office PowerPoint</Application>
  <PresentationFormat>Custom</PresentationFormat>
  <Paragraphs>143</Paragraphs>
  <Slides>20</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20</vt:i4>
      </vt:variant>
    </vt:vector>
  </HeadingPairs>
  <TitlesOfParts>
    <vt:vector size="32" baseType="lpstr">
      <vt:lpstr>Anonymous Pro Bold</vt:lpstr>
      <vt:lpstr>Avenir Light</vt:lpstr>
      <vt:lpstr>Quicksand Bold</vt:lpstr>
      <vt:lpstr>Arial</vt:lpstr>
      <vt:lpstr>Hagrid Medium</vt:lpstr>
      <vt:lpstr>Hagrid Ultra-Bold</vt:lpstr>
      <vt:lpstr>Ample Display</vt:lpstr>
      <vt:lpstr>Hagrid Light</vt:lpstr>
      <vt:lpstr>Anonymous Pro</vt:lpstr>
      <vt:lpstr>Avenir</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REVIEW 2</dc:title>
  <dc:creator>Nalin Vijay</dc:creator>
  <cp:lastModifiedBy>Nalin Vijay</cp:lastModifiedBy>
  <cp:revision>1</cp:revision>
  <dcterms:created xsi:type="dcterms:W3CDTF">2006-08-16T00:00:00Z</dcterms:created>
  <dcterms:modified xsi:type="dcterms:W3CDTF">2024-08-30T07:21:27Z</dcterms:modified>
  <dc:identifier>DAGPOY7Y3Xk</dc:identifier>
</cp:coreProperties>
</file>